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75" r:id="rId3"/>
    <p:sldId id="286" r:id="rId4"/>
    <p:sldId id="298" r:id="rId5"/>
    <p:sldId id="319" r:id="rId6"/>
    <p:sldId id="320" r:id="rId7"/>
    <p:sldId id="322" r:id="rId8"/>
    <p:sldId id="323" r:id="rId9"/>
    <p:sldId id="324" r:id="rId10"/>
    <p:sldId id="303" r:id="rId11"/>
    <p:sldId id="304" r:id="rId12"/>
    <p:sldId id="283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장 현광" initials="장현" lastIdx="1" clrIdx="0">
    <p:extLst>
      <p:ext uri="{19B8F6BF-5375-455C-9EA6-DF929625EA0E}">
        <p15:presenceInfo xmlns:p15="http://schemas.microsoft.com/office/powerpoint/2012/main" userId="963eaa646ecaa06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A35"/>
    <a:srgbClr val="00B85F"/>
    <a:srgbClr val="A4A09F"/>
    <a:srgbClr val="595959"/>
    <a:srgbClr val="106FB2"/>
    <a:srgbClr val="DDA711"/>
    <a:srgbClr val="F8B234"/>
    <a:srgbClr val="F4F5F1"/>
    <a:srgbClr val="3639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08"/>
    <p:restoredTop sz="88915" autoAdjust="0"/>
  </p:normalViewPr>
  <p:slideViewPr>
    <p:cSldViewPr snapToGrid="0" snapToObjects="1">
      <p:cViewPr varScale="1">
        <p:scale>
          <a:sx n="101" d="100"/>
          <a:sy n="101" d="100"/>
        </p:scale>
        <p:origin x="16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3ACFB4-DD5D-1442-8CBC-C3E1486BCC04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B7ACB4-FAB7-4840-9634-A73757CE4D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529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5271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424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9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182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975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409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20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918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259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563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500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7ACB4-FAB7-4840-9634-A73757CE4DD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396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5B1088-AB72-4749-96CB-934215102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6C2980E-53E0-954C-BB9E-80A445B26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D6FCA6-C27C-624B-8545-8847054C1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5EABE7-CF4D-794C-9198-EF3BDE168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1EBFA9-2960-954D-B97E-508C84F79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227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1A772F-215F-2643-9236-C787C37AE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483770-1F56-4D49-A33D-C470FBA754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D3B30B-ED8B-9A49-AE7D-8531B420B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472602-BB26-3B4D-B29B-75B71C4E8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B72CC8-54C8-AD4B-A4CD-32BFCD076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151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2E45DE-5AA2-314A-98AE-EE8E1A20FF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A55E45-B2B9-7346-8DFA-13DEE7327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35F4E9-47E5-6B47-9AAE-FFAE99E18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1645AC-C25D-A746-999D-00B0526CF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DA7571-5F98-6842-884B-85C924AF6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75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007EEB-32A4-4844-AECF-855C9CB83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A3244D-0AB5-0A40-869E-6484E9802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8DC914-64DC-084E-9DDA-7FB418AC6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62A33A-8627-6340-AAD2-2EE15E5A5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877AB5-9861-1A46-9B45-43E390A67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466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8EF0D9-6052-0D4F-A219-71E5DFE4A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48D9F0-940B-D340-94E5-A1D930E68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4EA57E-3B38-D64F-B11A-AA7982F2F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4FA56C-7355-884D-B5B1-7EBECBBCD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38FA56-029C-A041-B070-FDA6C96A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214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1758BF-7B22-0546-8F38-176500A37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622E12-25A1-F44B-BC24-EA68D8D84F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29F519-662D-EF46-AF1B-B06991D8A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7ADB76-BC7A-BB47-8344-AA1803BC0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E4B139-D98B-3040-B064-DB57D5A8A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678EFA-3B66-274F-A6EE-D7E80D959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577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C93E62-79ED-EF48-9C2D-4C32D615A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AB777C-0845-B64F-BE86-BB7D89C11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E1656D-4C23-9F44-B4EE-71C6B51DD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E2993E2-E604-F545-9EF2-3045F57231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D54F0A6-638B-1F4E-B89F-DB25C2041C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19F83B4-D59E-0240-B15A-7A4D15A87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8DD577D-9DFB-264E-A7A3-7544D6B5C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A9A77C8-6D60-9A46-92E8-54E29F011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983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E1C8AA-EF71-1743-96AB-57E0B8898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3F967A4-39FD-F34F-BBFE-3DBC772D3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8BCADD-BC4A-7745-88A5-B5E78E0FA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AF0151-523D-424C-93C3-96308F062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402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1313966-61B9-934C-AF4D-DECE83C8D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F9AD4B-BBD2-2C48-ABD9-6BA029269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8C4A74-7519-1245-8BDC-1F21983A8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088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D2E8CC-7E3B-B64F-A13A-B2408E5B3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962F21-BA09-5846-BECC-475A58CEB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9CB7D2-0362-454B-AA72-00D48EA347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D6F319-62D3-954C-B767-4C44449F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EBB922-652B-AA46-8FEE-16B2848DD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4BBE42E-3FAE-4F44-8527-F8634CE91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90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EAAE6B-4679-BC4B-B73D-977C02D08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22C660C-3F46-C24C-A3DE-29EB124126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65D1F6-6660-6840-8BB4-80AFD6DF9F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7CE1B9-BAAF-A14E-A3BE-AC37C5B56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7399B1-5A43-3841-A431-921A9214A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A01DF0-C0D7-3B4D-A6D3-C9948FED9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900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DnDiag">
          <a:fgClr>
            <a:srgbClr val="F4F5F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D4E0A34-628D-804D-9957-36155B19C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2495D3-ABD3-B949-B09B-46B327263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F8ED10-4765-7840-BD7F-91632206CB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128D4-61BA-D247-B435-95DA19C4D096}" type="datetimeFigureOut">
              <a:rPr lang="en-US" smtClean="0"/>
              <a:t>10/26/2021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EAE801-3C5F-F448-9772-B461E7B21E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B7E9F3-A844-B342-82EF-44E13ECC21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200CC8-6AC5-E141-9DCB-41970CB6C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4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226FBD8-B37C-A749-828D-F9F334D264AC}"/>
              </a:ext>
            </a:extLst>
          </p:cNvPr>
          <p:cNvSpPr txBox="1"/>
          <p:nvPr/>
        </p:nvSpPr>
        <p:spPr>
          <a:xfrm>
            <a:off x="2740839" y="4022739"/>
            <a:ext cx="4621985" cy="307777"/>
          </a:xfrm>
          <a:prstGeom prst="rect">
            <a:avLst/>
          </a:prstGeom>
          <a:solidFill>
            <a:srgbClr val="212A35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3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팀구성</a:t>
            </a:r>
            <a:r>
              <a:rPr lang="ko-KR" altLang="en-US" sz="1400" b="1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|</a:t>
            </a:r>
            <a:r>
              <a:rPr lang="ko-KR" altLang="en-US" sz="1400" b="1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장현광 </a:t>
            </a:r>
            <a:r>
              <a:rPr lang="en-US" altLang="ko-KR" sz="1400" b="1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lang="ko-KR" altLang="en-US" sz="1400" b="1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정지영</a:t>
            </a:r>
            <a:r>
              <a:rPr lang="en-US" altLang="ko-KR" sz="1400" b="1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sz="1400" b="1" spc="3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반종현</a:t>
            </a:r>
            <a:r>
              <a:rPr lang="en-US" altLang="ko-KR" sz="1400" b="1" spc="3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sz="1400" b="1" spc="3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이동엽</a:t>
            </a:r>
            <a:endParaRPr lang="ko-KR" altLang="en-US" sz="1400" b="1" spc="3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699A63-8361-9241-BC10-4BC6DBD0CE7C}"/>
              </a:ext>
            </a:extLst>
          </p:cNvPr>
          <p:cNvSpPr txBox="1"/>
          <p:nvPr/>
        </p:nvSpPr>
        <p:spPr>
          <a:xfrm>
            <a:off x="4026013" y="6238220"/>
            <a:ext cx="10919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9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2021. 06. 13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C62503-08D7-8F40-90E6-A9570915BCCB}"/>
              </a:ext>
            </a:extLst>
          </p:cNvPr>
          <p:cNvSpPr/>
          <p:nvPr/>
        </p:nvSpPr>
        <p:spPr>
          <a:xfrm>
            <a:off x="0" y="0"/>
            <a:ext cx="9144000" cy="6598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0EFCB63-EBE6-C74E-B7D8-50F56EDCEF27}"/>
              </a:ext>
            </a:extLst>
          </p:cNvPr>
          <p:cNvGrpSpPr/>
          <p:nvPr/>
        </p:nvGrpSpPr>
        <p:grpSpPr>
          <a:xfrm>
            <a:off x="2556109" y="1029577"/>
            <a:ext cx="2471208" cy="3024450"/>
            <a:chOff x="2536563" y="750809"/>
            <a:chExt cx="2471208" cy="302445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39AC7E1-1C2E-BA4E-B240-E6638ABC07D0}"/>
                </a:ext>
              </a:extLst>
            </p:cNvPr>
            <p:cNvSpPr txBox="1"/>
            <p:nvPr/>
          </p:nvSpPr>
          <p:spPr>
            <a:xfrm>
              <a:off x="3122690" y="1836267"/>
              <a:ext cx="1885081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0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Bike</a:t>
              </a:r>
              <a:r>
                <a:rPr lang="en-US" altLang="ko-KR" sz="6000" b="1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Lap</a:t>
              </a:r>
              <a:endParaRPr lang="en-US" altLang="ko-KR" sz="6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6EEBA41-51B6-3D4B-BB4C-74BF7E729811}"/>
                </a:ext>
              </a:extLst>
            </p:cNvPr>
            <p:cNvSpPr/>
            <p:nvPr/>
          </p:nvSpPr>
          <p:spPr>
            <a:xfrm>
              <a:off x="2536563" y="750809"/>
              <a:ext cx="2109295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60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6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Team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1EA9C36-0926-3C42-804E-3C9EC84C0B8A}"/>
                </a:ext>
              </a:extLst>
            </p:cNvPr>
            <p:cNvSpPr/>
            <p:nvPr/>
          </p:nvSpPr>
          <p:spPr>
            <a:xfrm>
              <a:off x="2536563" y="1999218"/>
              <a:ext cx="184731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ko-KR" altLang="en-US" sz="6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106FB2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9563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AC4BBD3-5E6D-7240-BA22-4D49D37105D4}"/>
              </a:ext>
            </a:extLst>
          </p:cNvPr>
          <p:cNvSpPr/>
          <p:nvPr/>
        </p:nvSpPr>
        <p:spPr>
          <a:xfrm>
            <a:off x="0" y="6792169"/>
            <a:ext cx="9144000" cy="821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F4E06D-5EC7-E246-8FDD-5E29D1F12A8A}"/>
              </a:ext>
            </a:extLst>
          </p:cNvPr>
          <p:cNvSpPr txBox="1"/>
          <p:nvPr/>
        </p:nvSpPr>
        <p:spPr>
          <a:xfrm>
            <a:off x="7508488" y="6595088"/>
            <a:ext cx="16642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9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2019. 07. 11 Privacy Enhancement Reward</a:t>
            </a:r>
            <a:endParaRPr lang="ko-KR" altLang="en-US" sz="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639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6995702-CEC2-42B7-802D-74A2012BB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15" y="378445"/>
            <a:ext cx="1306285" cy="974106"/>
          </a:xfrm>
          <a:prstGeom prst="rect">
            <a:avLst/>
          </a:prstGeom>
        </p:spPr>
      </p:pic>
      <p:sp>
        <p:nvSpPr>
          <p:cNvPr id="6" name="Regular Pentagon 26">
            <a:extLst>
              <a:ext uri="{FF2B5EF4-FFF2-40B4-BE49-F238E27FC236}">
                <a16:creationId xmlns:a16="http://schemas.microsoft.com/office/drawing/2014/main" id="{483290B1-014B-46FC-A923-A71B6B19FEDD}"/>
              </a:ext>
            </a:extLst>
          </p:cNvPr>
          <p:cNvSpPr/>
          <p:nvPr/>
        </p:nvSpPr>
        <p:spPr>
          <a:xfrm>
            <a:off x="190134" y="664435"/>
            <a:ext cx="101651" cy="96810"/>
          </a:xfrm>
          <a:prstGeom prst="pentag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1D176D-9280-4E9C-AFB4-6D8AF947BC8E}"/>
              </a:ext>
            </a:extLst>
          </p:cNvPr>
          <p:cNvSpPr txBox="1"/>
          <p:nvPr/>
        </p:nvSpPr>
        <p:spPr>
          <a:xfrm>
            <a:off x="291785" y="559434"/>
            <a:ext cx="31967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spc="3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문제점 파악을 위한 테스팅</a:t>
            </a:r>
            <a:endParaRPr lang="en-US" altLang="ko-KR" sz="1600" b="1" spc="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F7C7102-FEDB-4DC1-AB9A-5289B29B622D}"/>
              </a:ext>
            </a:extLst>
          </p:cNvPr>
          <p:cNvGrpSpPr/>
          <p:nvPr/>
        </p:nvGrpSpPr>
        <p:grpSpPr>
          <a:xfrm>
            <a:off x="0" y="6150353"/>
            <a:ext cx="9144000" cy="389569"/>
            <a:chOff x="0" y="5539216"/>
            <a:chExt cx="9144000" cy="389569"/>
          </a:xfrm>
        </p:grpSpPr>
        <p:sp>
          <p:nvSpPr>
            <p:cNvPr id="9" name="Rounded Rectangle 2">
              <a:extLst>
                <a:ext uri="{FF2B5EF4-FFF2-40B4-BE49-F238E27FC236}">
                  <a16:creationId xmlns:a16="http://schemas.microsoft.com/office/drawing/2014/main" id="{769B5487-1FBA-4584-9C4D-07205EBF4EE8}"/>
                </a:ext>
              </a:extLst>
            </p:cNvPr>
            <p:cNvSpPr/>
            <p:nvPr/>
          </p:nvSpPr>
          <p:spPr>
            <a:xfrm>
              <a:off x="1075875" y="5539216"/>
              <a:ext cx="7040498" cy="389569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21">
              <a:extLst>
                <a:ext uri="{FF2B5EF4-FFF2-40B4-BE49-F238E27FC236}">
                  <a16:creationId xmlns:a16="http://schemas.microsoft.com/office/drawing/2014/main" id="{3966B5CF-C262-49AF-9AE6-D7447BCE3D34}"/>
                </a:ext>
              </a:extLst>
            </p:cNvPr>
            <p:cNvSpPr/>
            <p:nvPr/>
          </p:nvSpPr>
          <p:spPr>
            <a:xfrm>
              <a:off x="0" y="5576795"/>
              <a:ext cx="9144000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500" dirty="0">
                  <a:solidFill>
                    <a:schemeClr val="bg1"/>
                  </a:solidFill>
                </a:rPr>
                <a:t>실 사용자를 불러 실제 테스트</a:t>
              </a:r>
              <a:endParaRPr lang="en-US" altLang="ko-KR" sz="15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Rectangle 16">
            <a:extLst>
              <a:ext uri="{FF2B5EF4-FFF2-40B4-BE49-F238E27FC236}">
                <a16:creationId xmlns:a16="http://schemas.microsoft.com/office/drawing/2014/main" id="{16443FCC-01D2-472F-936C-6CC33E1A11E8}"/>
              </a:ext>
            </a:extLst>
          </p:cNvPr>
          <p:cNvSpPr/>
          <p:nvPr/>
        </p:nvSpPr>
        <p:spPr>
          <a:xfrm>
            <a:off x="0" y="-1"/>
            <a:ext cx="9144000" cy="3603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272227-EB5E-4E02-B2FD-35DFF6499C2A}"/>
              </a:ext>
            </a:extLst>
          </p:cNvPr>
          <p:cNvSpPr txBox="1"/>
          <p:nvPr/>
        </p:nvSpPr>
        <p:spPr>
          <a:xfrm>
            <a:off x="412629" y="4616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rgbClr val="595959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인원구성</a:t>
            </a:r>
            <a:endParaRPr lang="en-US" altLang="ko-KR" sz="1200" b="1" spc="300" dirty="0">
              <a:solidFill>
                <a:srgbClr val="595959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638A31-F98F-4F43-A154-C3E0B55CD044}"/>
              </a:ext>
            </a:extLst>
          </p:cNvPr>
          <p:cNvSpPr txBox="1"/>
          <p:nvPr/>
        </p:nvSpPr>
        <p:spPr>
          <a:xfrm>
            <a:off x="2833999" y="37215"/>
            <a:ext cx="1047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기존 방식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6599D3-9D17-4072-836B-CFDB0B93DDF3}"/>
              </a:ext>
            </a:extLst>
          </p:cNvPr>
          <p:cNvSpPr txBox="1"/>
          <p:nvPr/>
        </p:nvSpPr>
        <p:spPr>
          <a:xfrm>
            <a:off x="5355894" y="3721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3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문제제기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A88C5B-C753-4322-8E9F-E4B75F923567}"/>
              </a:ext>
            </a:extLst>
          </p:cNvPr>
          <p:cNvSpPr txBox="1"/>
          <p:nvPr/>
        </p:nvSpPr>
        <p:spPr>
          <a:xfrm>
            <a:off x="7777264" y="3721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해결방안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9162A4-F4B2-4A10-BF5C-0DFB539375B3}"/>
              </a:ext>
            </a:extLst>
          </p:cNvPr>
          <p:cNvSpPr txBox="1"/>
          <p:nvPr/>
        </p:nvSpPr>
        <p:spPr>
          <a:xfrm>
            <a:off x="4111293" y="1431191"/>
            <a:ext cx="3726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테스터 대상자</a:t>
            </a:r>
            <a:endParaRPr lang="en-US" altLang="ko-KR" dirty="0"/>
          </a:p>
          <a:p>
            <a:r>
              <a:rPr lang="ko-KR" altLang="en-US" dirty="0"/>
              <a:t>충남대학교 컴퓨터공학과 졸업생</a:t>
            </a:r>
            <a:endParaRPr lang="en-US" altLang="ko-KR" dirty="0"/>
          </a:p>
          <a:p>
            <a:r>
              <a:rPr lang="en-US" altLang="ko-KR" dirty="0"/>
              <a:t>15</a:t>
            </a:r>
            <a:r>
              <a:rPr lang="ko-KR" altLang="en-US" dirty="0"/>
              <a:t>학번</a:t>
            </a:r>
          </a:p>
        </p:txBody>
      </p:sp>
      <p:pic>
        <p:nvPicPr>
          <p:cNvPr id="3" name="그림 2" descr="신발이(가) 표시된 사진&#10;&#10;자동 생성된 설명">
            <a:extLst>
              <a:ext uri="{FF2B5EF4-FFF2-40B4-BE49-F238E27FC236}">
                <a16:creationId xmlns:a16="http://schemas.microsoft.com/office/drawing/2014/main" id="{A20F0C83-974A-44CE-AE26-1C57FF3A4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512586" y="1651531"/>
            <a:ext cx="5147213" cy="364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572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AC4BBD3-5E6D-7240-BA22-4D49D37105D4}"/>
              </a:ext>
            </a:extLst>
          </p:cNvPr>
          <p:cNvSpPr/>
          <p:nvPr/>
        </p:nvSpPr>
        <p:spPr>
          <a:xfrm>
            <a:off x="0" y="6792169"/>
            <a:ext cx="9144000" cy="821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F4E06D-5EC7-E246-8FDD-5E29D1F12A8A}"/>
              </a:ext>
            </a:extLst>
          </p:cNvPr>
          <p:cNvSpPr txBox="1"/>
          <p:nvPr/>
        </p:nvSpPr>
        <p:spPr>
          <a:xfrm>
            <a:off x="7508488" y="6595088"/>
            <a:ext cx="16642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9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2019. 07. 11 Privacy Enhancement Reward</a:t>
            </a:r>
            <a:endParaRPr lang="ko-KR" altLang="en-US" sz="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639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6995702-CEC2-42B7-802D-74A2012BB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15" y="378445"/>
            <a:ext cx="1306285" cy="974106"/>
          </a:xfrm>
          <a:prstGeom prst="rect">
            <a:avLst/>
          </a:prstGeom>
        </p:spPr>
      </p:pic>
      <p:sp>
        <p:nvSpPr>
          <p:cNvPr id="6" name="Regular Pentagon 26">
            <a:extLst>
              <a:ext uri="{FF2B5EF4-FFF2-40B4-BE49-F238E27FC236}">
                <a16:creationId xmlns:a16="http://schemas.microsoft.com/office/drawing/2014/main" id="{483290B1-014B-46FC-A923-A71B6B19FEDD}"/>
              </a:ext>
            </a:extLst>
          </p:cNvPr>
          <p:cNvSpPr/>
          <p:nvPr/>
        </p:nvSpPr>
        <p:spPr>
          <a:xfrm>
            <a:off x="190134" y="664435"/>
            <a:ext cx="101651" cy="96810"/>
          </a:xfrm>
          <a:prstGeom prst="pentag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1D176D-9280-4E9C-AFB4-6D8AF947BC8E}"/>
              </a:ext>
            </a:extLst>
          </p:cNvPr>
          <p:cNvSpPr txBox="1"/>
          <p:nvPr/>
        </p:nvSpPr>
        <p:spPr>
          <a:xfrm>
            <a:off x="291785" y="559434"/>
            <a:ext cx="31967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spc="3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문제점 파악을 위한 테스팅</a:t>
            </a:r>
            <a:endParaRPr lang="en-US" altLang="ko-KR" sz="1600" b="1" spc="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F7C7102-FEDB-4DC1-AB9A-5289B29B622D}"/>
              </a:ext>
            </a:extLst>
          </p:cNvPr>
          <p:cNvGrpSpPr/>
          <p:nvPr/>
        </p:nvGrpSpPr>
        <p:grpSpPr>
          <a:xfrm>
            <a:off x="0" y="6150353"/>
            <a:ext cx="9144000" cy="389569"/>
            <a:chOff x="0" y="5539216"/>
            <a:chExt cx="9144000" cy="389569"/>
          </a:xfrm>
        </p:grpSpPr>
        <p:sp>
          <p:nvSpPr>
            <p:cNvPr id="9" name="Rounded Rectangle 2">
              <a:extLst>
                <a:ext uri="{FF2B5EF4-FFF2-40B4-BE49-F238E27FC236}">
                  <a16:creationId xmlns:a16="http://schemas.microsoft.com/office/drawing/2014/main" id="{769B5487-1FBA-4584-9C4D-07205EBF4EE8}"/>
                </a:ext>
              </a:extLst>
            </p:cNvPr>
            <p:cNvSpPr/>
            <p:nvPr/>
          </p:nvSpPr>
          <p:spPr>
            <a:xfrm>
              <a:off x="1075875" y="5539216"/>
              <a:ext cx="7040498" cy="389569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21">
              <a:extLst>
                <a:ext uri="{FF2B5EF4-FFF2-40B4-BE49-F238E27FC236}">
                  <a16:creationId xmlns:a16="http://schemas.microsoft.com/office/drawing/2014/main" id="{3966B5CF-C262-49AF-9AE6-D7447BCE3D34}"/>
                </a:ext>
              </a:extLst>
            </p:cNvPr>
            <p:cNvSpPr/>
            <p:nvPr/>
          </p:nvSpPr>
          <p:spPr>
            <a:xfrm>
              <a:off x="0" y="5576795"/>
              <a:ext cx="9144000" cy="3231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500" dirty="0">
                  <a:solidFill>
                    <a:schemeClr val="bg1"/>
                  </a:solidFill>
                </a:rPr>
                <a:t>테스터가 도출한 문제점들</a:t>
              </a:r>
              <a:r>
                <a:rPr lang="en-US" altLang="ko-KR" sz="1500" dirty="0">
                  <a:solidFill>
                    <a:schemeClr val="bg1"/>
                  </a:solidFill>
                </a:rPr>
                <a:t>.</a:t>
              </a:r>
            </a:p>
          </p:txBody>
        </p:sp>
      </p:grpSp>
      <p:sp>
        <p:nvSpPr>
          <p:cNvPr id="13" name="Rectangle 16">
            <a:extLst>
              <a:ext uri="{FF2B5EF4-FFF2-40B4-BE49-F238E27FC236}">
                <a16:creationId xmlns:a16="http://schemas.microsoft.com/office/drawing/2014/main" id="{16443FCC-01D2-472F-936C-6CC33E1A11E8}"/>
              </a:ext>
            </a:extLst>
          </p:cNvPr>
          <p:cNvSpPr/>
          <p:nvPr/>
        </p:nvSpPr>
        <p:spPr>
          <a:xfrm>
            <a:off x="0" y="-1"/>
            <a:ext cx="9144000" cy="3603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272227-EB5E-4E02-B2FD-35DFF6499C2A}"/>
              </a:ext>
            </a:extLst>
          </p:cNvPr>
          <p:cNvSpPr txBox="1"/>
          <p:nvPr/>
        </p:nvSpPr>
        <p:spPr>
          <a:xfrm>
            <a:off x="412629" y="4616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rgbClr val="595959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인원구성</a:t>
            </a:r>
            <a:endParaRPr lang="en-US" altLang="ko-KR" sz="1200" b="1" spc="300" dirty="0">
              <a:solidFill>
                <a:srgbClr val="595959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638A31-F98F-4F43-A154-C3E0B55CD044}"/>
              </a:ext>
            </a:extLst>
          </p:cNvPr>
          <p:cNvSpPr txBox="1"/>
          <p:nvPr/>
        </p:nvSpPr>
        <p:spPr>
          <a:xfrm>
            <a:off x="2833999" y="37215"/>
            <a:ext cx="1047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기존 방식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6599D3-9D17-4072-836B-CFDB0B93DDF3}"/>
              </a:ext>
            </a:extLst>
          </p:cNvPr>
          <p:cNvSpPr txBox="1"/>
          <p:nvPr/>
        </p:nvSpPr>
        <p:spPr>
          <a:xfrm>
            <a:off x="5355894" y="3721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3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문제제기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A88C5B-C753-4322-8E9F-E4B75F923567}"/>
              </a:ext>
            </a:extLst>
          </p:cNvPr>
          <p:cNvSpPr txBox="1"/>
          <p:nvPr/>
        </p:nvSpPr>
        <p:spPr>
          <a:xfrm>
            <a:off x="7777264" y="3721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해결방안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B4BA32-876B-44B6-A085-921D7C0436EC}"/>
              </a:ext>
            </a:extLst>
          </p:cNvPr>
          <p:cNvSpPr txBox="1"/>
          <p:nvPr/>
        </p:nvSpPr>
        <p:spPr>
          <a:xfrm>
            <a:off x="291785" y="1061368"/>
            <a:ext cx="36960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/>
              <a:t>테스터가 </a:t>
            </a:r>
            <a:r>
              <a:rPr lang="ko-KR" altLang="en-US" sz="2500" b="1" dirty="0"/>
              <a:t>파악한 문제점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66131B-346E-4E0F-8A66-ACA9AE7DF2F5}"/>
              </a:ext>
            </a:extLst>
          </p:cNvPr>
          <p:cNvSpPr txBox="1"/>
          <p:nvPr/>
        </p:nvSpPr>
        <p:spPr>
          <a:xfrm>
            <a:off x="4387971" y="1611588"/>
            <a:ext cx="43434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자전거 분류를 </a:t>
            </a:r>
            <a:r>
              <a:rPr lang="ko-KR" altLang="en-US" dirty="0" err="1"/>
              <a:t>왜하는가</a:t>
            </a:r>
            <a:r>
              <a:rPr lang="en-US" altLang="ko-KR" dirty="0"/>
              <a:t>?</a:t>
            </a:r>
          </a:p>
          <a:p>
            <a:pPr marL="342900" indent="-342900">
              <a:buAutoNum type="arabicPeriod"/>
            </a:pPr>
            <a:r>
              <a:rPr lang="ko-KR" altLang="en-US" dirty="0"/>
              <a:t>회원가입시 </a:t>
            </a:r>
            <a:r>
              <a:rPr lang="en-US" altLang="ko-KR" dirty="0"/>
              <a:t>ID</a:t>
            </a:r>
            <a:r>
              <a:rPr lang="ko-KR" altLang="en-US" dirty="0"/>
              <a:t>가 중복된 경우 처음부터 하는 것은 매우 귀찮다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en-US" altLang="ko-KR" dirty="0"/>
              <a:t>ID </a:t>
            </a:r>
            <a:r>
              <a:rPr lang="ko-KR" altLang="en-US" dirty="0"/>
              <a:t>중복검사가 필요한 거 같다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왜 이메일을 </a:t>
            </a:r>
            <a:r>
              <a:rPr lang="ko-KR" altLang="en-US" dirty="0" err="1"/>
              <a:t>아무렇게나</a:t>
            </a:r>
            <a:r>
              <a:rPr lang="ko-KR" altLang="en-US" dirty="0"/>
              <a:t> 써도 통과가 되는가</a:t>
            </a:r>
            <a:r>
              <a:rPr lang="en-US" altLang="ko-KR" dirty="0"/>
              <a:t>?</a:t>
            </a:r>
          </a:p>
          <a:p>
            <a:pPr marL="342900" indent="-342900">
              <a:buAutoNum type="arabicPeriod"/>
            </a:pPr>
            <a:r>
              <a:rPr lang="ko-KR" altLang="en-US" dirty="0"/>
              <a:t>핸드폰 인증기능이 왜 없는가</a:t>
            </a:r>
            <a:r>
              <a:rPr lang="en-US" altLang="ko-KR" dirty="0"/>
              <a:t>?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주민번호도 외우기 귀찮은 경우가 많은데 </a:t>
            </a:r>
            <a:r>
              <a:rPr lang="ko-KR" altLang="en-US" dirty="0" err="1"/>
              <a:t>왜이리</a:t>
            </a:r>
            <a:r>
              <a:rPr lang="ko-KR" altLang="en-US" dirty="0"/>
              <a:t> 자전거 코드에 연연하는가</a:t>
            </a:r>
            <a:r>
              <a:rPr lang="en-US" altLang="ko-KR" dirty="0"/>
              <a:t>?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내 자전거인 점을 코드 말고 증명할 방법이 있는가</a:t>
            </a:r>
            <a:r>
              <a:rPr lang="en-US" altLang="ko-KR" dirty="0"/>
              <a:t>?</a:t>
            </a:r>
          </a:p>
          <a:p>
            <a:pPr marL="342900" indent="-342900">
              <a:buAutoNum type="arabicPeriod"/>
            </a:pPr>
            <a:r>
              <a:rPr lang="ko-KR" altLang="en-US" dirty="0"/>
              <a:t>게임을 왜 넣음</a:t>
            </a:r>
            <a:r>
              <a:rPr lang="en-US" altLang="ko-KR" dirty="0"/>
              <a:t>? </a:t>
            </a:r>
            <a:r>
              <a:rPr lang="ko-KR" altLang="en-US" dirty="0"/>
              <a:t>필요한 기능임</a:t>
            </a:r>
            <a:r>
              <a:rPr lang="en-US" altLang="ko-KR" dirty="0"/>
              <a:t>?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A6E7B49-DA13-4993-90FF-B1887A9BA33B}"/>
              </a:ext>
            </a:extLst>
          </p:cNvPr>
          <p:cNvGrpSpPr/>
          <p:nvPr/>
        </p:nvGrpSpPr>
        <p:grpSpPr>
          <a:xfrm>
            <a:off x="190134" y="1552162"/>
            <a:ext cx="4197837" cy="4499027"/>
            <a:chOff x="5129762" y="1071033"/>
            <a:chExt cx="3601609" cy="4868696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2243BD2D-D4EB-412E-9F23-0081A82C14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29762" y="1071033"/>
              <a:ext cx="3601609" cy="4868696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4" name="순서도: 처리 3">
              <a:extLst>
                <a:ext uri="{FF2B5EF4-FFF2-40B4-BE49-F238E27FC236}">
                  <a16:creationId xmlns:a16="http://schemas.microsoft.com/office/drawing/2014/main" id="{8754D8C1-11F8-4C64-AAC4-AA70620F853A}"/>
                </a:ext>
              </a:extLst>
            </p:cNvPr>
            <p:cNvSpPr/>
            <p:nvPr/>
          </p:nvSpPr>
          <p:spPr>
            <a:xfrm>
              <a:off x="5759361" y="1855761"/>
              <a:ext cx="569601" cy="229015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990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EFE10D-2030-0A44-A976-778023960447}"/>
              </a:ext>
            </a:extLst>
          </p:cNvPr>
          <p:cNvGrpSpPr/>
          <p:nvPr/>
        </p:nvGrpSpPr>
        <p:grpSpPr>
          <a:xfrm>
            <a:off x="3063875" y="3193890"/>
            <a:ext cx="3016250" cy="470220"/>
            <a:chOff x="2995927" y="3193890"/>
            <a:chExt cx="3016250" cy="47022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C430BEA-F0CA-3B4F-A99D-62244DDF0D11}"/>
                </a:ext>
              </a:extLst>
            </p:cNvPr>
            <p:cNvSpPr/>
            <p:nvPr/>
          </p:nvSpPr>
          <p:spPr>
            <a:xfrm>
              <a:off x="2995927" y="3193890"/>
              <a:ext cx="3016250" cy="47022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ea typeface="나눔바른고딕" panose="020B060302010102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199FD31-CF77-4447-81C9-87F25102DEBD}"/>
                </a:ext>
              </a:extLst>
            </p:cNvPr>
            <p:cNvSpPr txBox="1"/>
            <p:nvPr/>
          </p:nvSpPr>
          <p:spPr>
            <a:xfrm>
              <a:off x="3542930" y="3202445"/>
              <a:ext cx="19159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b="1" spc="3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감사합니다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1AC62503-08D7-8F40-90E6-A9570915BCCB}"/>
              </a:ext>
            </a:extLst>
          </p:cNvPr>
          <p:cNvSpPr/>
          <p:nvPr/>
        </p:nvSpPr>
        <p:spPr>
          <a:xfrm>
            <a:off x="0" y="0"/>
            <a:ext cx="9144000" cy="6598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5C4D06A-83A8-4771-918A-F2A6331CE901}"/>
              </a:ext>
            </a:extLst>
          </p:cNvPr>
          <p:cNvGrpSpPr/>
          <p:nvPr/>
        </p:nvGrpSpPr>
        <p:grpSpPr>
          <a:xfrm>
            <a:off x="5622267" y="3987305"/>
            <a:ext cx="3521733" cy="2870695"/>
            <a:chOff x="2556109" y="955120"/>
            <a:chExt cx="3521733" cy="2870695"/>
          </a:xfrm>
        </p:grpSpPr>
        <p:grpSp>
          <p:nvGrpSpPr>
            <p:cNvPr id="14" name="Group 10">
              <a:extLst>
                <a:ext uri="{FF2B5EF4-FFF2-40B4-BE49-F238E27FC236}">
                  <a16:creationId xmlns:a16="http://schemas.microsoft.com/office/drawing/2014/main" id="{8A4A4091-078B-46EB-ADAB-4554E2072492}"/>
                </a:ext>
              </a:extLst>
            </p:cNvPr>
            <p:cNvGrpSpPr/>
            <p:nvPr/>
          </p:nvGrpSpPr>
          <p:grpSpPr>
            <a:xfrm>
              <a:off x="2556109" y="955120"/>
              <a:ext cx="3521733" cy="2338529"/>
              <a:chOff x="2536563" y="676352"/>
              <a:chExt cx="3521733" cy="2338529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E071DD1-5E3C-45F5-8141-AA94358AC027}"/>
                  </a:ext>
                </a:extLst>
              </p:cNvPr>
              <p:cNvSpPr txBox="1"/>
              <p:nvPr/>
            </p:nvSpPr>
            <p:spPr>
              <a:xfrm>
                <a:off x="2536563" y="1570236"/>
                <a:ext cx="3521733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60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PROTECT</a:t>
                </a:r>
              </a:p>
            </p:txBody>
          </p:sp>
          <p:sp>
            <p:nvSpPr>
              <p:cNvPr id="17" name="Rectangle 8">
                <a:extLst>
                  <a:ext uri="{FF2B5EF4-FFF2-40B4-BE49-F238E27FC236}">
                    <a16:creationId xmlns:a16="http://schemas.microsoft.com/office/drawing/2014/main" id="{333A8BB6-2E20-4D09-8A3F-09C85E2FFE46}"/>
                  </a:ext>
                </a:extLst>
              </p:cNvPr>
              <p:cNvSpPr/>
              <p:nvPr/>
            </p:nvSpPr>
            <p:spPr>
              <a:xfrm>
                <a:off x="2536563" y="676352"/>
                <a:ext cx="2097049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60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solidFill>
                      <a:srgbClr val="00B85F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BIKE</a:t>
                </a:r>
                <a:r>
                  <a:rPr lang="en-US" altLang="ko-KR" sz="6000" b="1" dirty="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</a:p>
            </p:txBody>
          </p:sp>
          <p:sp>
            <p:nvSpPr>
              <p:cNvPr id="18" name="Rectangle 9">
                <a:extLst>
                  <a:ext uri="{FF2B5EF4-FFF2-40B4-BE49-F238E27FC236}">
                    <a16:creationId xmlns:a16="http://schemas.microsoft.com/office/drawing/2014/main" id="{CFCBFE77-8E29-4CB9-B248-21946774E2AD}"/>
                  </a:ext>
                </a:extLst>
              </p:cNvPr>
              <p:cNvSpPr/>
              <p:nvPr/>
            </p:nvSpPr>
            <p:spPr>
              <a:xfrm>
                <a:off x="2536563" y="1999218"/>
                <a:ext cx="184731" cy="10156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ko-KR" altLang="en-US" sz="60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106FB2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981095-8210-497D-9EB5-97B97BC833C7}"/>
                </a:ext>
              </a:extLst>
            </p:cNvPr>
            <p:cNvSpPr txBox="1"/>
            <p:nvPr/>
          </p:nvSpPr>
          <p:spPr>
            <a:xfrm>
              <a:off x="2556109" y="2810152"/>
              <a:ext cx="335952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0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accent1"/>
                  </a:solidFill>
                  <a:ea typeface="나눔바른고딕" panose="020B0603020101020101" pitchFamily="50" charset="-127"/>
                </a:rPr>
                <a:t>SYSTEM</a:t>
              </a:r>
              <a:endParaRPr lang="en-US" altLang="ko-KR" sz="6000" dirty="0">
                <a:solidFill>
                  <a:schemeClr val="accent1"/>
                </a:solidFill>
                <a:ea typeface="나눔바른고딕" panose="020B0603020101020101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1258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18CDB23-BEAD-354E-BCFF-7C683DCABB5C}"/>
              </a:ext>
            </a:extLst>
          </p:cNvPr>
          <p:cNvSpPr txBox="1"/>
          <p:nvPr/>
        </p:nvSpPr>
        <p:spPr>
          <a:xfrm>
            <a:off x="291785" y="559434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spc="3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BikeLap</a:t>
            </a:r>
            <a:endParaRPr lang="en-US" altLang="ko-KR" sz="1600" b="1" spc="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69E7712-3E6E-8045-A386-8F144353E38D}"/>
              </a:ext>
            </a:extLst>
          </p:cNvPr>
          <p:cNvGrpSpPr/>
          <p:nvPr/>
        </p:nvGrpSpPr>
        <p:grpSpPr>
          <a:xfrm>
            <a:off x="0" y="4190197"/>
            <a:ext cx="4513710" cy="1287724"/>
            <a:chOff x="116564" y="3832298"/>
            <a:chExt cx="4513710" cy="128772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B4436AEF-99D5-CC4D-8675-18C60597A1F3}"/>
                </a:ext>
              </a:extLst>
            </p:cNvPr>
            <p:cNvSpPr txBox="1"/>
            <p:nvPr/>
          </p:nvSpPr>
          <p:spPr>
            <a:xfrm>
              <a:off x="116564" y="3863075"/>
              <a:ext cx="2256846" cy="12569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ko-KR" altLang="en-US" sz="14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장현광</a:t>
              </a:r>
              <a:endParaRPr kumimoji="1" lang="en-US" altLang="ko-KR" sz="1400" b="1" spc="3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>
                <a:lnSpc>
                  <a:spcPct val="150000"/>
                </a:lnSpc>
              </a:pPr>
              <a:endParaRPr kumimoji="1"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kumimoji="1"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충남대학교 </a:t>
              </a:r>
              <a:endParaRPr kumimoji="1"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kumimoji="1"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컴퓨터 공학과 전공</a:t>
              </a:r>
              <a:endParaRPr kumimoji="1"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6A11575-8565-D246-A17B-F4CCD119EBF0}"/>
                </a:ext>
              </a:extLst>
            </p:cNvPr>
            <p:cNvSpPr txBox="1"/>
            <p:nvPr/>
          </p:nvSpPr>
          <p:spPr>
            <a:xfrm>
              <a:off x="2373428" y="3832298"/>
              <a:ext cx="2256846" cy="12569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ko-KR" altLang="en-US" sz="14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정지영</a:t>
              </a:r>
              <a:endParaRPr kumimoji="1" lang="en-US" altLang="ko-KR" sz="1400" b="1" spc="3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>
                <a:lnSpc>
                  <a:spcPct val="150000"/>
                </a:lnSpc>
              </a:pPr>
              <a:endParaRPr kumimoji="1" lang="en-US" altLang="ko-KR" sz="14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kumimoji="1"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충남대학교</a:t>
              </a:r>
              <a:endParaRPr kumimoji="1"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kumimoji="1" lang="ko-KR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컴퓨터 공학과 전공</a:t>
              </a:r>
              <a:endParaRPr kumimoji="1"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0575A839-D45F-BA41-8412-657C8608D752}"/>
              </a:ext>
            </a:extLst>
          </p:cNvPr>
          <p:cNvSpPr/>
          <p:nvPr/>
        </p:nvSpPr>
        <p:spPr>
          <a:xfrm>
            <a:off x="0" y="-1"/>
            <a:ext cx="9144000" cy="3603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D931D1-2700-194B-873D-B1719B546F83}"/>
              </a:ext>
            </a:extLst>
          </p:cNvPr>
          <p:cNvSpPr txBox="1"/>
          <p:nvPr/>
        </p:nvSpPr>
        <p:spPr>
          <a:xfrm>
            <a:off x="412629" y="4616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인원구성</a:t>
            </a:r>
            <a:endParaRPr lang="en-US" altLang="ko-KR" sz="1200" b="1" spc="300" dirty="0">
              <a:solidFill>
                <a:schemeClr val="bg1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7C999B-9A20-7644-B824-A1BDBDFA8585}"/>
              </a:ext>
            </a:extLst>
          </p:cNvPr>
          <p:cNvSpPr txBox="1"/>
          <p:nvPr/>
        </p:nvSpPr>
        <p:spPr>
          <a:xfrm>
            <a:off x="2833999" y="37215"/>
            <a:ext cx="1047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기존 방식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379114B-C4B6-F445-AB96-B59ED0467634}"/>
              </a:ext>
            </a:extLst>
          </p:cNvPr>
          <p:cNvSpPr txBox="1"/>
          <p:nvPr/>
        </p:nvSpPr>
        <p:spPr>
          <a:xfrm>
            <a:off x="5355894" y="3721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문제제기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32F331-C9E0-EB46-8E45-8968D1548D19}"/>
              </a:ext>
            </a:extLst>
          </p:cNvPr>
          <p:cNvSpPr txBox="1"/>
          <p:nvPr/>
        </p:nvSpPr>
        <p:spPr>
          <a:xfrm>
            <a:off x="7777264" y="3721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해결방안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BA9786D-B58D-B44F-8840-7EB7DE9C511C}"/>
              </a:ext>
            </a:extLst>
          </p:cNvPr>
          <p:cNvSpPr/>
          <p:nvPr/>
        </p:nvSpPr>
        <p:spPr>
          <a:xfrm>
            <a:off x="0" y="6792169"/>
            <a:ext cx="9144000" cy="821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gular Pentagon 9">
            <a:extLst>
              <a:ext uri="{FF2B5EF4-FFF2-40B4-BE49-F238E27FC236}">
                <a16:creationId xmlns:a16="http://schemas.microsoft.com/office/drawing/2014/main" id="{F7ECFCE5-A604-2842-8EDE-A9244949A187}"/>
              </a:ext>
            </a:extLst>
          </p:cNvPr>
          <p:cNvSpPr/>
          <p:nvPr/>
        </p:nvSpPr>
        <p:spPr>
          <a:xfrm>
            <a:off x="190134" y="664435"/>
            <a:ext cx="101651" cy="96810"/>
          </a:xfrm>
          <a:prstGeom prst="pentag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CECE0B1-E0B5-9245-909E-4CB0AF7DA93F}"/>
              </a:ext>
            </a:extLst>
          </p:cNvPr>
          <p:cNvSpPr txBox="1"/>
          <p:nvPr/>
        </p:nvSpPr>
        <p:spPr>
          <a:xfrm>
            <a:off x="7508488" y="6595088"/>
            <a:ext cx="16642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9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2019. 07. 11 Privacy Enhancement Reward</a:t>
            </a:r>
            <a:endParaRPr lang="ko-KR" altLang="en-US" sz="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639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C4A23E-E8EA-4BCF-AF3C-9FE616192B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15" y="378445"/>
            <a:ext cx="1306285" cy="974106"/>
          </a:xfrm>
          <a:prstGeom prst="rect">
            <a:avLst/>
          </a:prstGeom>
        </p:spPr>
      </p:pic>
      <p:pic>
        <p:nvPicPr>
          <p:cNvPr id="9" name="그림 8" descr="사람, 안경, 남자, 착용이(가) 표시된 사진&#10;&#10;자동 생성된 설명">
            <a:extLst>
              <a:ext uri="{FF2B5EF4-FFF2-40B4-BE49-F238E27FC236}">
                <a16:creationId xmlns:a16="http://schemas.microsoft.com/office/drawing/2014/main" id="{DEE32245-5F24-4A70-A0BA-4EA6F9B50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2659" y="1607718"/>
            <a:ext cx="1909762" cy="2148805"/>
          </a:xfrm>
          <a:prstGeom prst="rect">
            <a:avLst/>
          </a:prstGeom>
        </p:spPr>
      </p:pic>
      <p:pic>
        <p:nvPicPr>
          <p:cNvPr id="12" name="그림 11" descr="사람, 벽, 실내이(가) 표시된 사진&#10;&#10;자동 생성된 설명">
            <a:extLst>
              <a:ext uri="{FF2B5EF4-FFF2-40B4-BE49-F238E27FC236}">
                <a16:creationId xmlns:a16="http://schemas.microsoft.com/office/drawing/2014/main" id="{B76035B5-C159-4132-B492-F93EAFB95D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69" y="1633737"/>
            <a:ext cx="2099307" cy="212278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9A415A6-BA91-40A0-A6F1-1ADEAFF546EB}"/>
              </a:ext>
            </a:extLst>
          </p:cNvPr>
          <p:cNvSpPr txBox="1"/>
          <p:nvPr/>
        </p:nvSpPr>
        <p:spPr>
          <a:xfrm>
            <a:off x="4312421" y="4168738"/>
            <a:ext cx="2256846" cy="1256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b="1" dirty="0"/>
              <a:t>이 동 </a:t>
            </a:r>
            <a:r>
              <a:rPr kumimoji="1" lang="ko-KR" altLang="en-US" sz="1400" b="1" dirty="0" err="1"/>
              <a:t>엽</a:t>
            </a:r>
            <a:endParaRPr kumimoji="1" lang="en-US" altLang="ko-KR" sz="1400" b="1" dirty="0"/>
          </a:p>
          <a:p>
            <a:pPr algn="ctr">
              <a:lnSpc>
                <a:spcPct val="150000"/>
              </a:lnSpc>
            </a:pPr>
            <a:endParaRPr kumimoji="1" lang="en-US" altLang="ko-KR" sz="1400" b="1" dirty="0"/>
          </a:p>
          <a:p>
            <a:pPr algn="ctr">
              <a:lnSpc>
                <a:spcPct val="150000"/>
              </a:lnSpc>
            </a:pPr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충남대학교</a:t>
            </a:r>
            <a:endParaRPr kumimoji="1" lang="en-US" altLang="ko-KR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기계 공학과 전공</a:t>
            </a:r>
            <a:endParaRPr kumimoji="1" lang="en-US" altLang="ko-KR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8D1606-6103-471E-9F98-831E2074962B}"/>
              </a:ext>
            </a:extLst>
          </p:cNvPr>
          <p:cNvSpPr txBox="1"/>
          <p:nvPr/>
        </p:nvSpPr>
        <p:spPr>
          <a:xfrm>
            <a:off x="6234011" y="4170344"/>
            <a:ext cx="2256846" cy="1256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400" b="1" spc="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반종현</a:t>
            </a:r>
            <a:endParaRPr kumimoji="1" lang="en-US" altLang="ko-KR" sz="1400" b="1" spc="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endParaRPr kumimoji="1" lang="en-US" altLang="ko-KR" sz="1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충남대학교</a:t>
            </a:r>
            <a:endParaRPr kumimoji="1" lang="en-US" altLang="ko-KR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기계 공학과 전공</a:t>
            </a:r>
            <a:endParaRPr kumimoji="1" lang="en-US" altLang="ko-KR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124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2277914-9CFD-9C47-AC2F-61E2032FF06D}"/>
              </a:ext>
            </a:extLst>
          </p:cNvPr>
          <p:cNvSpPr/>
          <p:nvPr/>
        </p:nvSpPr>
        <p:spPr>
          <a:xfrm>
            <a:off x="0" y="-1"/>
            <a:ext cx="9144000" cy="3603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C4BBD3-5E6D-7240-BA22-4D49D37105D4}"/>
              </a:ext>
            </a:extLst>
          </p:cNvPr>
          <p:cNvSpPr/>
          <p:nvPr/>
        </p:nvSpPr>
        <p:spPr>
          <a:xfrm>
            <a:off x="0" y="6792169"/>
            <a:ext cx="9144000" cy="821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gular Pentagon 26">
            <a:extLst>
              <a:ext uri="{FF2B5EF4-FFF2-40B4-BE49-F238E27FC236}">
                <a16:creationId xmlns:a16="http://schemas.microsoft.com/office/drawing/2014/main" id="{D458435E-3D63-1F43-96E7-28F514EB9296}"/>
              </a:ext>
            </a:extLst>
          </p:cNvPr>
          <p:cNvSpPr/>
          <p:nvPr/>
        </p:nvSpPr>
        <p:spPr>
          <a:xfrm>
            <a:off x="190134" y="664435"/>
            <a:ext cx="101651" cy="96810"/>
          </a:xfrm>
          <a:prstGeom prst="pentag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456CFD-23BA-3445-9151-0BE149AA942A}"/>
              </a:ext>
            </a:extLst>
          </p:cNvPr>
          <p:cNvSpPr txBox="1"/>
          <p:nvPr/>
        </p:nvSpPr>
        <p:spPr>
          <a:xfrm>
            <a:off x="412629" y="4616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rgbClr val="595959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인원구성</a:t>
            </a:r>
            <a:endParaRPr lang="en-US" altLang="ko-KR" sz="1200" b="1" spc="300" dirty="0">
              <a:solidFill>
                <a:srgbClr val="595959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712E4A-E036-7449-AAF7-48318ED14F8D}"/>
              </a:ext>
            </a:extLst>
          </p:cNvPr>
          <p:cNvSpPr txBox="1"/>
          <p:nvPr/>
        </p:nvSpPr>
        <p:spPr>
          <a:xfrm>
            <a:off x="2833999" y="37215"/>
            <a:ext cx="1047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bg2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기존 사례</a:t>
            </a:r>
            <a:endParaRPr lang="en-US" altLang="ko-KR" sz="1200" b="1" spc="300" dirty="0">
              <a:solidFill>
                <a:schemeClr val="bg2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054A86-DF30-864A-84E1-924815F8E9F9}"/>
              </a:ext>
            </a:extLst>
          </p:cNvPr>
          <p:cNvSpPr txBox="1"/>
          <p:nvPr/>
        </p:nvSpPr>
        <p:spPr>
          <a:xfrm>
            <a:off x="5355894" y="3721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3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문제제기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039703-3710-EB42-BEAB-B37C1EA967C9}"/>
              </a:ext>
            </a:extLst>
          </p:cNvPr>
          <p:cNvSpPr txBox="1"/>
          <p:nvPr/>
        </p:nvSpPr>
        <p:spPr>
          <a:xfrm>
            <a:off x="7777264" y="3721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해결방안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F80EEB-AF69-1A42-A820-5126911E2F15}"/>
              </a:ext>
            </a:extLst>
          </p:cNvPr>
          <p:cNvSpPr txBox="1"/>
          <p:nvPr/>
        </p:nvSpPr>
        <p:spPr>
          <a:xfrm>
            <a:off x="7508488" y="6595088"/>
            <a:ext cx="16642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9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2019. 07. 11 Privacy Enhancement Reward</a:t>
            </a:r>
            <a:endParaRPr lang="ko-KR" altLang="en-US" sz="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639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D60F2B-4EA9-4DEC-A062-80464A460CDE}"/>
              </a:ext>
            </a:extLst>
          </p:cNvPr>
          <p:cNvSpPr txBox="1"/>
          <p:nvPr/>
        </p:nvSpPr>
        <p:spPr>
          <a:xfrm>
            <a:off x="291785" y="576579"/>
            <a:ext cx="4586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spc="3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부족한 자전거 등록제에 대한 정보</a:t>
            </a:r>
            <a:endParaRPr lang="en-US" altLang="ko-KR" sz="1800" b="1" spc="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145E3D82-0A06-49C3-9351-B14FAFBC1DD6}"/>
              </a:ext>
            </a:extLst>
          </p:cNvPr>
          <p:cNvSpPr/>
          <p:nvPr/>
        </p:nvSpPr>
        <p:spPr>
          <a:xfrm>
            <a:off x="1051751" y="6168298"/>
            <a:ext cx="7040498" cy="3895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>
                <a:solidFill>
                  <a:schemeClr val="bg1"/>
                </a:solidFill>
              </a:rPr>
              <a:t>부분적인 지자체 간의 실시와 부족한 홍보로 인한 무관심</a:t>
            </a:r>
            <a:endParaRPr lang="en-US" altLang="ko-KR" sz="1800" b="1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C4D83C2-5C2B-493B-9657-237E87659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15" y="378445"/>
            <a:ext cx="1306285" cy="974106"/>
          </a:xfrm>
          <a:prstGeom prst="rect">
            <a:avLst/>
          </a:prstGeom>
        </p:spPr>
      </p:pic>
      <p:pic>
        <p:nvPicPr>
          <p:cNvPr id="1026" name="Picture 2" descr="양식 응답 차트. 질문 제목: 자전거 등록제에 대하여 아는가?. 응답 수: 응답 47개.">
            <a:extLst>
              <a:ext uri="{FF2B5EF4-FFF2-40B4-BE49-F238E27FC236}">
                <a16:creationId xmlns:a16="http://schemas.microsoft.com/office/drawing/2014/main" id="{BA466899-2DE2-4654-A1AB-1EB45D29FB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798"/>
          <a:stretch/>
        </p:blipFill>
        <p:spPr bwMode="auto">
          <a:xfrm>
            <a:off x="889682" y="1568746"/>
            <a:ext cx="7294496" cy="431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AC7792-1747-4629-9652-7BB478EC640A}"/>
              </a:ext>
            </a:extLst>
          </p:cNvPr>
          <p:cNvSpPr txBox="1"/>
          <p:nvPr/>
        </p:nvSpPr>
        <p:spPr>
          <a:xfrm>
            <a:off x="6138842" y="1640712"/>
            <a:ext cx="20241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직장인 및 대학생 </a:t>
            </a:r>
            <a:r>
              <a:rPr lang="en-US" altLang="ko-KR" dirty="0"/>
              <a:t>47</a:t>
            </a:r>
            <a:r>
              <a:rPr lang="ko-KR" altLang="en-US" dirty="0"/>
              <a:t>명의 응답결과</a:t>
            </a:r>
          </a:p>
        </p:txBody>
      </p:sp>
    </p:spTree>
    <p:extLst>
      <p:ext uri="{BB962C8B-B14F-4D97-AF65-F5344CB8AC3E}">
        <p14:creationId xmlns:p14="http://schemas.microsoft.com/office/powerpoint/2010/main" val="2419126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양식 응답 차트. 질문 제목: 자전거 등록시 해당 등록이 되었음을 알수 있는 방식이 무엇이 가장 좋다고 보는가?. 응답 수: 응답 47개.">
            <a:extLst>
              <a:ext uri="{FF2B5EF4-FFF2-40B4-BE49-F238E27FC236}">
                <a16:creationId xmlns:a16="http://schemas.microsoft.com/office/drawing/2014/main" id="{57498BE1-0BE8-493E-A533-D9681B471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01" y="1504950"/>
            <a:ext cx="7905870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2277914-9CFD-9C47-AC2F-61E2032FF06D}"/>
              </a:ext>
            </a:extLst>
          </p:cNvPr>
          <p:cNvSpPr/>
          <p:nvPr/>
        </p:nvSpPr>
        <p:spPr>
          <a:xfrm>
            <a:off x="0" y="-1"/>
            <a:ext cx="9144000" cy="3603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C4BBD3-5E6D-7240-BA22-4D49D37105D4}"/>
              </a:ext>
            </a:extLst>
          </p:cNvPr>
          <p:cNvSpPr/>
          <p:nvPr/>
        </p:nvSpPr>
        <p:spPr>
          <a:xfrm>
            <a:off x="0" y="6792169"/>
            <a:ext cx="9144000" cy="821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gular Pentagon 26">
            <a:extLst>
              <a:ext uri="{FF2B5EF4-FFF2-40B4-BE49-F238E27FC236}">
                <a16:creationId xmlns:a16="http://schemas.microsoft.com/office/drawing/2014/main" id="{D458435E-3D63-1F43-96E7-28F514EB9296}"/>
              </a:ext>
            </a:extLst>
          </p:cNvPr>
          <p:cNvSpPr/>
          <p:nvPr/>
        </p:nvSpPr>
        <p:spPr>
          <a:xfrm>
            <a:off x="190134" y="664435"/>
            <a:ext cx="101651" cy="96810"/>
          </a:xfrm>
          <a:prstGeom prst="pentag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456CFD-23BA-3445-9151-0BE149AA942A}"/>
              </a:ext>
            </a:extLst>
          </p:cNvPr>
          <p:cNvSpPr txBox="1"/>
          <p:nvPr/>
        </p:nvSpPr>
        <p:spPr>
          <a:xfrm>
            <a:off x="412629" y="4616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rgbClr val="595959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인원구성</a:t>
            </a:r>
            <a:endParaRPr lang="en-US" altLang="ko-KR" sz="1200" b="1" spc="300" dirty="0">
              <a:solidFill>
                <a:srgbClr val="595959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712E4A-E036-7449-AAF7-48318ED14F8D}"/>
              </a:ext>
            </a:extLst>
          </p:cNvPr>
          <p:cNvSpPr txBox="1"/>
          <p:nvPr/>
        </p:nvSpPr>
        <p:spPr>
          <a:xfrm>
            <a:off x="2833999" y="37215"/>
            <a:ext cx="1047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bg2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기존 사례</a:t>
            </a:r>
            <a:endParaRPr lang="en-US" altLang="ko-KR" sz="1200" b="1" spc="300" dirty="0">
              <a:solidFill>
                <a:schemeClr val="bg2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054A86-DF30-864A-84E1-924815F8E9F9}"/>
              </a:ext>
            </a:extLst>
          </p:cNvPr>
          <p:cNvSpPr txBox="1"/>
          <p:nvPr/>
        </p:nvSpPr>
        <p:spPr>
          <a:xfrm>
            <a:off x="5355894" y="3721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3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문제제기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039703-3710-EB42-BEAB-B37C1EA967C9}"/>
              </a:ext>
            </a:extLst>
          </p:cNvPr>
          <p:cNvSpPr txBox="1"/>
          <p:nvPr/>
        </p:nvSpPr>
        <p:spPr>
          <a:xfrm>
            <a:off x="7777264" y="3721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해결방안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F80EEB-AF69-1A42-A820-5126911E2F15}"/>
              </a:ext>
            </a:extLst>
          </p:cNvPr>
          <p:cNvSpPr txBox="1"/>
          <p:nvPr/>
        </p:nvSpPr>
        <p:spPr>
          <a:xfrm>
            <a:off x="7508488" y="6595088"/>
            <a:ext cx="16642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9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2019. 07. 11 Privacy Enhancement Reward</a:t>
            </a:r>
            <a:endParaRPr lang="ko-KR" altLang="en-US" sz="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639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D60F2B-4EA9-4DEC-A062-80464A460CDE}"/>
              </a:ext>
            </a:extLst>
          </p:cNvPr>
          <p:cNvSpPr txBox="1"/>
          <p:nvPr/>
        </p:nvSpPr>
        <p:spPr>
          <a:xfrm>
            <a:off x="291784" y="576579"/>
            <a:ext cx="49867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spc="300">
                <a:latin typeface="Malgun Gothic" panose="020B0503020000020004" pitchFamily="34" charset="-127"/>
                <a:ea typeface="Malgun Gothic" panose="020B0503020000020004" pitchFamily="34" charset="-127"/>
              </a:rPr>
              <a:t>자전거 등록제에 대한 사람들의 인식</a:t>
            </a:r>
            <a:endParaRPr lang="en-US" altLang="ko-KR" sz="1800" b="1" spc="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145E3D82-0A06-49C3-9351-B14FAFBC1DD6}"/>
              </a:ext>
            </a:extLst>
          </p:cNvPr>
          <p:cNvSpPr/>
          <p:nvPr/>
        </p:nvSpPr>
        <p:spPr>
          <a:xfrm>
            <a:off x="1051751" y="6168298"/>
            <a:ext cx="7040498" cy="3895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>
                <a:solidFill>
                  <a:schemeClr val="bg1"/>
                </a:solidFill>
              </a:rPr>
              <a:t>자전거 등록제 시행 주체 조사</a:t>
            </a:r>
            <a:endParaRPr lang="en-US" altLang="ko-KR" sz="1800" b="1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C4D83C2-5C2B-493B-9657-237E87659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7715" y="378445"/>
            <a:ext cx="1306285" cy="97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765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2277914-9CFD-9C47-AC2F-61E2032FF06D}"/>
              </a:ext>
            </a:extLst>
          </p:cNvPr>
          <p:cNvSpPr/>
          <p:nvPr/>
        </p:nvSpPr>
        <p:spPr>
          <a:xfrm>
            <a:off x="0" y="-1"/>
            <a:ext cx="9144000" cy="3603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C4BBD3-5E6D-7240-BA22-4D49D37105D4}"/>
              </a:ext>
            </a:extLst>
          </p:cNvPr>
          <p:cNvSpPr/>
          <p:nvPr/>
        </p:nvSpPr>
        <p:spPr>
          <a:xfrm>
            <a:off x="0" y="6792169"/>
            <a:ext cx="9144000" cy="821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gular Pentagon 26">
            <a:extLst>
              <a:ext uri="{FF2B5EF4-FFF2-40B4-BE49-F238E27FC236}">
                <a16:creationId xmlns:a16="http://schemas.microsoft.com/office/drawing/2014/main" id="{D458435E-3D63-1F43-96E7-28F514EB9296}"/>
              </a:ext>
            </a:extLst>
          </p:cNvPr>
          <p:cNvSpPr/>
          <p:nvPr/>
        </p:nvSpPr>
        <p:spPr>
          <a:xfrm>
            <a:off x="190134" y="664435"/>
            <a:ext cx="101651" cy="96810"/>
          </a:xfrm>
          <a:prstGeom prst="pentag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456CFD-23BA-3445-9151-0BE149AA942A}"/>
              </a:ext>
            </a:extLst>
          </p:cNvPr>
          <p:cNvSpPr txBox="1"/>
          <p:nvPr/>
        </p:nvSpPr>
        <p:spPr>
          <a:xfrm>
            <a:off x="412629" y="4616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rgbClr val="595959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인원구성</a:t>
            </a:r>
            <a:endParaRPr lang="en-US" altLang="ko-KR" sz="1200" b="1" spc="300" dirty="0">
              <a:solidFill>
                <a:srgbClr val="595959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712E4A-E036-7449-AAF7-48318ED14F8D}"/>
              </a:ext>
            </a:extLst>
          </p:cNvPr>
          <p:cNvSpPr txBox="1"/>
          <p:nvPr/>
        </p:nvSpPr>
        <p:spPr>
          <a:xfrm>
            <a:off x="2833999" y="37215"/>
            <a:ext cx="1047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bg2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기존 사례</a:t>
            </a:r>
            <a:endParaRPr lang="en-US" altLang="ko-KR" sz="1200" b="1" spc="300" dirty="0">
              <a:solidFill>
                <a:schemeClr val="bg2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054A86-DF30-864A-84E1-924815F8E9F9}"/>
              </a:ext>
            </a:extLst>
          </p:cNvPr>
          <p:cNvSpPr txBox="1"/>
          <p:nvPr/>
        </p:nvSpPr>
        <p:spPr>
          <a:xfrm>
            <a:off x="5355894" y="3721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3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문제제기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039703-3710-EB42-BEAB-B37C1EA967C9}"/>
              </a:ext>
            </a:extLst>
          </p:cNvPr>
          <p:cNvSpPr txBox="1"/>
          <p:nvPr/>
        </p:nvSpPr>
        <p:spPr>
          <a:xfrm>
            <a:off x="7777264" y="3721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해결방안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F80EEB-AF69-1A42-A820-5126911E2F15}"/>
              </a:ext>
            </a:extLst>
          </p:cNvPr>
          <p:cNvSpPr txBox="1"/>
          <p:nvPr/>
        </p:nvSpPr>
        <p:spPr>
          <a:xfrm>
            <a:off x="7508488" y="6595088"/>
            <a:ext cx="16642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9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2019. 07. 11 Privacy Enhancement Reward</a:t>
            </a:r>
            <a:endParaRPr lang="ko-KR" altLang="en-US" sz="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639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D60F2B-4EA9-4DEC-A062-80464A460CDE}"/>
              </a:ext>
            </a:extLst>
          </p:cNvPr>
          <p:cNvSpPr txBox="1"/>
          <p:nvPr/>
        </p:nvSpPr>
        <p:spPr>
          <a:xfrm>
            <a:off x="291784" y="576579"/>
            <a:ext cx="49867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spc="300">
                <a:latin typeface="Malgun Gothic" panose="020B0503020000020004" pitchFamily="34" charset="-127"/>
                <a:ea typeface="Malgun Gothic" panose="020B0503020000020004" pitchFamily="34" charset="-127"/>
              </a:rPr>
              <a:t>자전거 등록제에 대한 사람들의 인식</a:t>
            </a:r>
            <a:endParaRPr lang="en-US" altLang="ko-KR" sz="1800" b="1" spc="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145E3D82-0A06-49C3-9351-B14FAFBC1DD6}"/>
              </a:ext>
            </a:extLst>
          </p:cNvPr>
          <p:cNvSpPr/>
          <p:nvPr/>
        </p:nvSpPr>
        <p:spPr>
          <a:xfrm>
            <a:off x="2785155" y="6086636"/>
            <a:ext cx="3952049" cy="3895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>
                <a:solidFill>
                  <a:schemeClr val="bg1"/>
                </a:solidFill>
              </a:rPr>
              <a:t>자전거 등록 위치에 대한 조사</a:t>
            </a:r>
            <a:endParaRPr lang="en-US" altLang="ko-KR" sz="1800" b="1" dirty="0">
              <a:solidFill>
                <a:schemeClr val="bg1"/>
              </a:solidFill>
            </a:endParaRPr>
          </a:p>
        </p:txBody>
      </p:sp>
      <p:pic>
        <p:nvPicPr>
          <p:cNvPr id="1030" name="Picture 6" descr="양식 응답 차트. 질문 제목: 자전거 등록시 등록가능한 장소가 어디까지 괜찮은가?. 응답 수: 응답 47개.">
            <a:extLst>
              <a:ext uri="{FF2B5EF4-FFF2-40B4-BE49-F238E27FC236}">
                <a16:creationId xmlns:a16="http://schemas.microsoft.com/office/drawing/2014/main" id="{3DF30F02-0BD6-4F69-B595-1B726BE64F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360" y="1695752"/>
            <a:ext cx="8040011" cy="4346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C4D83C2-5C2B-493B-9657-237E87659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7715" y="378445"/>
            <a:ext cx="1306285" cy="97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197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2277914-9CFD-9C47-AC2F-61E2032FF06D}"/>
              </a:ext>
            </a:extLst>
          </p:cNvPr>
          <p:cNvSpPr/>
          <p:nvPr/>
        </p:nvSpPr>
        <p:spPr>
          <a:xfrm>
            <a:off x="0" y="-1"/>
            <a:ext cx="9144000" cy="3603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C4BBD3-5E6D-7240-BA22-4D49D37105D4}"/>
              </a:ext>
            </a:extLst>
          </p:cNvPr>
          <p:cNvSpPr/>
          <p:nvPr/>
        </p:nvSpPr>
        <p:spPr>
          <a:xfrm>
            <a:off x="0" y="6792169"/>
            <a:ext cx="9144000" cy="821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gular Pentagon 26">
            <a:extLst>
              <a:ext uri="{FF2B5EF4-FFF2-40B4-BE49-F238E27FC236}">
                <a16:creationId xmlns:a16="http://schemas.microsoft.com/office/drawing/2014/main" id="{D458435E-3D63-1F43-96E7-28F514EB9296}"/>
              </a:ext>
            </a:extLst>
          </p:cNvPr>
          <p:cNvSpPr/>
          <p:nvPr/>
        </p:nvSpPr>
        <p:spPr>
          <a:xfrm>
            <a:off x="190134" y="664435"/>
            <a:ext cx="101651" cy="96810"/>
          </a:xfrm>
          <a:prstGeom prst="pentag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456CFD-23BA-3445-9151-0BE149AA942A}"/>
              </a:ext>
            </a:extLst>
          </p:cNvPr>
          <p:cNvSpPr txBox="1"/>
          <p:nvPr/>
        </p:nvSpPr>
        <p:spPr>
          <a:xfrm>
            <a:off x="412629" y="4616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rgbClr val="595959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인원구성</a:t>
            </a:r>
            <a:endParaRPr lang="en-US" altLang="ko-KR" sz="1200" b="1" spc="300" dirty="0">
              <a:solidFill>
                <a:srgbClr val="595959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712E4A-E036-7449-AAF7-48318ED14F8D}"/>
              </a:ext>
            </a:extLst>
          </p:cNvPr>
          <p:cNvSpPr txBox="1"/>
          <p:nvPr/>
        </p:nvSpPr>
        <p:spPr>
          <a:xfrm>
            <a:off x="2833999" y="37215"/>
            <a:ext cx="1047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bg2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기존 사례</a:t>
            </a:r>
            <a:endParaRPr lang="en-US" altLang="ko-KR" sz="1200" b="1" spc="300" dirty="0">
              <a:solidFill>
                <a:schemeClr val="bg2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054A86-DF30-864A-84E1-924815F8E9F9}"/>
              </a:ext>
            </a:extLst>
          </p:cNvPr>
          <p:cNvSpPr txBox="1"/>
          <p:nvPr/>
        </p:nvSpPr>
        <p:spPr>
          <a:xfrm>
            <a:off x="5355894" y="3721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3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문제제기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039703-3710-EB42-BEAB-B37C1EA967C9}"/>
              </a:ext>
            </a:extLst>
          </p:cNvPr>
          <p:cNvSpPr txBox="1"/>
          <p:nvPr/>
        </p:nvSpPr>
        <p:spPr>
          <a:xfrm>
            <a:off x="7777264" y="3721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해결방안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F80EEB-AF69-1A42-A820-5126911E2F15}"/>
              </a:ext>
            </a:extLst>
          </p:cNvPr>
          <p:cNvSpPr txBox="1"/>
          <p:nvPr/>
        </p:nvSpPr>
        <p:spPr>
          <a:xfrm>
            <a:off x="7508488" y="6595088"/>
            <a:ext cx="16642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9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2019. 07. 11 Privacy Enhancement Reward</a:t>
            </a:r>
            <a:endParaRPr lang="ko-KR" altLang="en-US" sz="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639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D60F2B-4EA9-4DEC-A062-80464A460CDE}"/>
              </a:ext>
            </a:extLst>
          </p:cNvPr>
          <p:cNvSpPr txBox="1"/>
          <p:nvPr/>
        </p:nvSpPr>
        <p:spPr>
          <a:xfrm>
            <a:off x="291784" y="576579"/>
            <a:ext cx="49867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spc="300">
                <a:latin typeface="Malgun Gothic" panose="020B0503020000020004" pitchFamily="34" charset="-127"/>
                <a:ea typeface="Malgun Gothic" panose="020B0503020000020004" pitchFamily="34" charset="-127"/>
              </a:rPr>
              <a:t>자전거 등록제에 대한 사람들의 인식</a:t>
            </a:r>
            <a:endParaRPr lang="en-US" altLang="ko-KR" sz="1800" b="1" spc="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145E3D82-0A06-49C3-9351-B14FAFBC1DD6}"/>
              </a:ext>
            </a:extLst>
          </p:cNvPr>
          <p:cNvSpPr/>
          <p:nvPr/>
        </p:nvSpPr>
        <p:spPr>
          <a:xfrm>
            <a:off x="1051751" y="6205519"/>
            <a:ext cx="7040498" cy="3895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>
                <a:solidFill>
                  <a:schemeClr val="bg1"/>
                </a:solidFill>
              </a:rPr>
              <a:t>신고 절차에 대한 조사</a:t>
            </a:r>
            <a:endParaRPr lang="en-US" altLang="ko-KR" sz="1800" b="1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C4D83C2-5C2B-493B-9657-237E87659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15" y="378445"/>
            <a:ext cx="1306285" cy="974106"/>
          </a:xfrm>
          <a:prstGeom prst="rect">
            <a:avLst/>
          </a:prstGeom>
        </p:spPr>
      </p:pic>
      <p:pic>
        <p:nvPicPr>
          <p:cNvPr id="2050" name="Picture 2" descr="양식 응답 차트. 질문 제목: 도난 신고시 어느 방식이 좋다고 보는가?. 응답 수: 응답 47개.">
            <a:extLst>
              <a:ext uri="{FF2B5EF4-FFF2-40B4-BE49-F238E27FC236}">
                <a16:creationId xmlns:a16="http://schemas.microsoft.com/office/drawing/2014/main" id="{A61D5E80-95D7-43B0-AD4D-153CEE115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42171"/>
            <a:ext cx="9144000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773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2277914-9CFD-9C47-AC2F-61E2032FF06D}"/>
              </a:ext>
            </a:extLst>
          </p:cNvPr>
          <p:cNvSpPr/>
          <p:nvPr/>
        </p:nvSpPr>
        <p:spPr>
          <a:xfrm>
            <a:off x="0" y="-1"/>
            <a:ext cx="9144000" cy="3603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C4BBD3-5E6D-7240-BA22-4D49D37105D4}"/>
              </a:ext>
            </a:extLst>
          </p:cNvPr>
          <p:cNvSpPr/>
          <p:nvPr/>
        </p:nvSpPr>
        <p:spPr>
          <a:xfrm>
            <a:off x="0" y="6792169"/>
            <a:ext cx="9144000" cy="821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gular Pentagon 26">
            <a:extLst>
              <a:ext uri="{FF2B5EF4-FFF2-40B4-BE49-F238E27FC236}">
                <a16:creationId xmlns:a16="http://schemas.microsoft.com/office/drawing/2014/main" id="{D458435E-3D63-1F43-96E7-28F514EB9296}"/>
              </a:ext>
            </a:extLst>
          </p:cNvPr>
          <p:cNvSpPr/>
          <p:nvPr/>
        </p:nvSpPr>
        <p:spPr>
          <a:xfrm>
            <a:off x="190134" y="664435"/>
            <a:ext cx="101651" cy="96810"/>
          </a:xfrm>
          <a:prstGeom prst="pentag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456CFD-23BA-3445-9151-0BE149AA942A}"/>
              </a:ext>
            </a:extLst>
          </p:cNvPr>
          <p:cNvSpPr txBox="1"/>
          <p:nvPr/>
        </p:nvSpPr>
        <p:spPr>
          <a:xfrm>
            <a:off x="412629" y="4616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rgbClr val="595959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인원구성</a:t>
            </a:r>
            <a:endParaRPr lang="en-US" altLang="ko-KR" sz="1200" b="1" spc="300" dirty="0">
              <a:solidFill>
                <a:srgbClr val="595959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712E4A-E036-7449-AAF7-48318ED14F8D}"/>
              </a:ext>
            </a:extLst>
          </p:cNvPr>
          <p:cNvSpPr txBox="1"/>
          <p:nvPr/>
        </p:nvSpPr>
        <p:spPr>
          <a:xfrm>
            <a:off x="2833999" y="37215"/>
            <a:ext cx="1047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bg2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기존 사례</a:t>
            </a:r>
            <a:endParaRPr lang="en-US" altLang="ko-KR" sz="1200" b="1" spc="300" dirty="0">
              <a:solidFill>
                <a:schemeClr val="bg2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054A86-DF30-864A-84E1-924815F8E9F9}"/>
              </a:ext>
            </a:extLst>
          </p:cNvPr>
          <p:cNvSpPr txBox="1"/>
          <p:nvPr/>
        </p:nvSpPr>
        <p:spPr>
          <a:xfrm>
            <a:off x="5355894" y="3721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3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문제제기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039703-3710-EB42-BEAB-B37C1EA967C9}"/>
              </a:ext>
            </a:extLst>
          </p:cNvPr>
          <p:cNvSpPr txBox="1"/>
          <p:nvPr/>
        </p:nvSpPr>
        <p:spPr>
          <a:xfrm>
            <a:off x="7777264" y="3721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해결방안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F80EEB-AF69-1A42-A820-5126911E2F15}"/>
              </a:ext>
            </a:extLst>
          </p:cNvPr>
          <p:cNvSpPr txBox="1"/>
          <p:nvPr/>
        </p:nvSpPr>
        <p:spPr>
          <a:xfrm>
            <a:off x="7508488" y="6595088"/>
            <a:ext cx="16642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9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2019. 07. 11 Privacy Enhancement Reward</a:t>
            </a:r>
            <a:endParaRPr lang="ko-KR" altLang="en-US" sz="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639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145E3D82-0A06-49C3-9351-B14FAFBC1DD6}"/>
              </a:ext>
            </a:extLst>
          </p:cNvPr>
          <p:cNvSpPr/>
          <p:nvPr/>
        </p:nvSpPr>
        <p:spPr>
          <a:xfrm>
            <a:off x="1051751" y="6205519"/>
            <a:ext cx="7040498" cy="3895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>
                <a:solidFill>
                  <a:schemeClr val="bg1"/>
                </a:solidFill>
              </a:rPr>
              <a:t>아이디어의 분류</a:t>
            </a:r>
            <a:endParaRPr lang="en-US" altLang="ko-KR" sz="1800" b="1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C4D83C2-5C2B-493B-9657-237E87659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15" y="378445"/>
            <a:ext cx="1306285" cy="974106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445339D0-E7E3-43AA-875A-13E343664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59668"/>
            <a:ext cx="7886700" cy="994172"/>
          </a:xfrm>
        </p:spPr>
        <p:txBody>
          <a:bodyPr rtlCol="0"/>
          <a:lstStyle/>
          <a:p>
            <a:pPr algn="ctr" rtl="0"/>
            <a:r>
              <a:rPr lang="ko-KR" altLang="en-US" dirty="0">
                <a:solidFill>
                  <a:schemeClr val="accent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iome Light" panose="020B0303030204020804" pitchFamily="34" charset="0"/>
              </a:rPr>
              <a:t>아이디어 검토</a:t>
            </a:r>
            <a:r>
              <a:rPr lang="en-US" altLang="ko-KR" dirty="0">
                <a:cs typeface="Biome Light" panose="020B0303030204020804" pitchFamily="34" charset="0"/>
              </a:rPr>
              <a:t>&amp; </a:t>
            </a:r>
            <a:r>
              <a:rPr lang="ko-KR" altLang="en-US" dirty="0">
                <a:cs typeface="Biome Light" panose="020B0303030204020804" pitchFamily="34" charset="0"/>
              </a:rPr>
              <a:t>분류</a:t>
            </a:r>
            <a:r>
              <a:rPr lang="ko-KR" altLang="en-US" dirty="0">
                <a:solidFill>
                  <a:schemeClr val="accent2">
                    <a:lumMod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Biome Light" panose="020B0303030204020804" pitchFamily="34" charset="0"/>
              </a:rPr>
              <a:t> </a:t>
            </a:r>
          </a:p>
        </p:txBody>
      </p:sp>
      <p:sp>
        <p:nvSpPr>
          <p:cNvPr id="16" name="말풍선: 사각형 15">
            <a:extLst>
              <a:ext uri="{FF2B5EF4-FFF2-40B4-BE49-F238E27FC236}">
                <a16:creationId xmlns:a16="http://schemas.microsoft.com/office/drawing/2014/main" id="{9CF38F1A-E68F-44E9-94D9-384F332413D8}"/>
              </a:ext>
            </a:extLst>
          </p:cNvPr>
          <p:cNvSpPr/>
          <p:nvPr/>
        </p:nvSpPr>
        <p:spPr>
          <a:xfrm>
            <a:off x="476250" y="2105025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/>
              <a:t>자전거 등록제</a:t>
            </a:r>
          </a:p>
        </p:txBody>
      </p:sp>
      <p:sp>
        <p:nvSpPr>
          <p:cNvPr id="20" name="말풍선: 사각형 19">
            <a:extLst>
              <a:ext uri="{FF2B5EF4-FFF2-40B4-BE49-F238E27FC236}">
                <a16:creationId xmlns:a16="http://schemas.microsoft.com/office/drawing/2014/main" id="{5E29D8EE-CA20-4A16-9396-839C42ED5F7C}"/>
              </a:ext>
            </a:extLst>
          </p:cNvPr>
          <p:cNvSpPr/>
          <p:nvPr/>
        </p:nvSpPr>
        <p:spPr>
          <a:xfrm>
            <a:off x="2371725" y="2105025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/>
              <a:t>자전거 보안물품</a:t>
            </a:r>
          </a:p>
        </p:txBody>
      </p:sp>
      <p:sp>
        <p:nvSpPr>
          <p:cNvPr id="21" name="말풍선: 사각형 20">
            <a:extLst>
              <a:ext uri="{FF2B5EF4-FFF2-40B4-BE49-F238E27FC236}">
                <a16:creationId xmlns:a16="http://schemas.microsoft.com/office/drawing/2014/main" id="{1D7E51E9-28CD-444D-8F47-72FCDA2BA659}"/>
              </a:ext>
            </a:extLst>
          </p:cNvPr>
          <p:cNvSpPr/>
          <p:nvPr/>
        </p:nvSpPr>
        <p:spPr>
          <a:xfrm>
            <a:off x="4267200" y="2105025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/>
              <a:t>자전거 보험</a:t>
            </a:r>
          </a:p>
        </p:txBody>
      </p:sp>
      <p:sp>
        <p:nvSpPr>
          <p:cNvPr id="22" name="말풍선: 사각형 21">
            <a:extLst>
              <a:ext uri="{FF2B5EF4-FFF2-40B4-BE49-F238E27FC236}">
                <a16:creationId xmlns:a16="http://schemas.microsoft.com/office/drawing/2014/main" id="{88F843C6-60C8-44F0-A70B-59055D432503}"/>
              </a:ext>
            </a:extLst>
          </p:cNvPr>
          <p:cNvSpPr/>
          <p:nvPr/>
        </p:nvSpPr>
        <p:spPr>
          <a:xfrm>
            <a:off x="6162675" y="2105025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/>
              <a:t>어플리케이션</a:t>
            </a:r>
          </a:p>
        </p:txBody>
      </p:sp>
      <p:sp>
        <p:nvSpPr>
          <p:cNvPr id="23" name="말풍선: 사각형 22">
            <a:extLst>
              <a:ext uri="{FF2B5EF4-FFF2-40B4-BE49-F238E27FC236}">
                <a16:creationId xmlns:a16="http://schemas.microsoft.com/office/drawing/2014/main" id="{14920F24-683B-4E23-8E3F-EF2ED0E029DC}"/>
              </a:ext>
            </a:extLst>
          </p:cNvPr>
          <p:cNvSpPr/>
          <p:nvPr/>
        </p:nvSpPr>
        <p:spPr>
          <a:xfrm>
            <a:off x="7291388" y="2990850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/>
              <a:t>인식표</a:t>
            </a:r>
          </a:p>
        </p:txBody>
      </p:sp>
      <p:sp>
        <p:nvSpPr>
          <p:cNvPr id="24" name="말풍선: 사각형 23">
            <a:extLst>
              <a:ext uri="{FF2B5EF4-FFF2-40B4-BE49-F238E27FC236}">
                <a16:creationId xmlns:a16="http://schemas.microsoft.com/office/drawing/2014/main" id="{EF5E7D98-7A28-45A4-8313-6697B7795692}"/>
              </a:ext>
            </a:extLst>
          </p:cNvPr>
          <p:cNvSpPr/>
          <p:nvPr/>
        </p:nvSpPr>
        <p:spPr>
          <a:xfrm>
            <a:off x="756047" y="2829749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/>
              <a:t>블루투스 연동 자물쇠</a:t>
            </a:r>
            <a:endParaRPr lang="ko-KR" altLang="en-US" sz="1350" dirty="0"/>
          </a:p>
        </p:txBody>
      </p:sp>
      <p:sp>
        <p:nvSpPr>
          <p:cNvPr id="25" name="말풍선: 사각형 24">
            <a:extLst>
              <a:ext uri="{FF2B5EF4-FFF2-40B4-BE49-F238E27FC236}">
                <a16:creationId xmlns:a16="http://schemas.microsoft.com/office/drawing/2014/main" id="{7D0EC1AD-5DED-44F3-822F-D88F240D849D}"/>
              </a:ext>
            </a:extLst>
          </p:cNvPr>
          <p:cNvSpPr/>
          <p:nvPr/>
        </p:nvSpPr>
        <p:spPr>
          <a:xfrm>
            <a:off x="7058025" y="5168411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/>
              <a:t>피해자의 경우</a:t>
            </a:r>
            <a:endParaRPr lang="ko-KR" altLang="en-US" sz="1350" dirty="0"/>
          </a:p>
        </p:txBody>
      </p:sp>
      <p:sp>
        <p:nvSpPr>
          <p:cNvPr id="28" name="말풍선: 사각형 27">
            <a:extLst>
              <a:ext uri="{FF2B5EF4-FFF2-40B4-BE49-F238E27FC236}">
                <a16:creationId xmlns:a16="http://schemas.microsoft.com/office/drawing/2014/main" id="{27BC3B72-58A1-45EF-BB96-AF40D7BEA90D}"/>
              </a:ext>
            </a:extLst>
          </p:cNvPr>
          <p:cNvSpPr/>
          <p:nvPr/>
        </p:nvSpPr>
        <p:spPr>
          <a:xfrm>
            <a:off x="6762750" y="4116700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/>
              <a:t>가해자의 경우</a:t>
            </a:r>
            <a:endParaRPr lang="ko-KR" altLang="en-US" sz="1350" dirty="0"/>
          </a:p>
        </p:txBody>
      </p:sp>
      <p:sp>
        <p:nvSpPr>
          <p:cNvPr id="29" name="말풍선: 사각형 28">
            <a:extLst>
              <a:ext uri="{FF2B5EF4-FFF2-40B4-BE49-F238E27FC236}">
                <a16:creationId xmlns:a16="http://schemas.microsoft.com/office/drawing/2014/main" id="{6C948C59-6FE4-4734-BBFF-D6814B08EFF3}"/>
              </a:ext>
            </a:extLst>
          </p:cNvPr>
          <p:cNvSpPr/>
          <p:nvPr/>
        </p:nvSpPr>
        <p:spPr>
          <a:xfrm>
            <a:off x="2661047" y="3355914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/>
              <a:t>보상금 절차</a:t>
            </a:r>
            <a:endParaRPr lang="ko-KR" altLang="en-US" sz="1350" dirty="0"/>
          </a:p>
        </p:txBody>
      </p:sp>
      <p:sp>
        <p:nvSpPr>
          <p:cNvPr id="30" name="말풍선: 사각형 29">
            <a:extLst>
              <a:ext uri="{FF2B5EF4-FFF2-40B4-BE49-F238E27FC236}">
                <a16:creationId xmlns:a16="http://schemas.microsoft.com/office/drawing/2014/main" id="{2D8CCFFE-BB56-402E-B485-6197E227860E}"/>
              </a:ext>
            </a:extLst>
          </p:cNvPr>
          <p:cNvSpPr/>
          <p:nvPr/>
        </p:nvSpPr>
        <p:spPr>
          <a:xfrm>
            <a:off x="5233988" y="2990850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/>
              <a:t>고리형 자물쇠</a:t>
            </a:r>
          </a:p>
        </p:txBody>
      </p:sp>
      <p:sp>
        <p:nvSpPr>
          <p:cNvPr id="32" name="말풍선: 사각형 31">
            <a:extLst>
              <a:ext uri="{FF2B5EF4-FFF2-40B4-BE49-F238E27FC236}">
                <a16:creationId xmlns:a16="http://schemas.microsoft.com/office/drawing/2014/main" id="{7F21427D-F02B-4FA9-BEEA-307937863568}"/>
              </a:ext>
            </a:extLst>
          </p:cNvPr>
          <p:cNvSpPr/>
          <p:nvPr/>
        </p:nvSpPr>
        <p:spPr>
          <a:xfrm>
            <a:off x="252413" y="3933826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/>
              <a:t>자전거 자물쇠</a:t>
            </a:r>
          </a:p>
        </p:txBody>
      </p:sp>
      <p:sp>
        <p:nvSpPr>
          <p:cNvPr id="36" name="말풍선: 사각형 35">
            <a:extLst>
              <a:ext uri="{FF2B5EF4-FFF2-40B4-BE49-F238E27FC236}">
                <a16:creationId xmlns:a16="http://schemas.microsoft.com/office/drawing/2014/main" id="{C851AD29-7EC6-43B0-8030-E3E7DD977C31}"/>
              </a:ext>
            </a:extLst>
          </p:cNvPr>
          <p:cNvSpPr/>
          <p:nvPr/>
        </p:nvSpPr>
        <p:spPr>
          <a:xfrm>
            <a:off x="2283619" y="4116700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QR</a:t>
            </a:r>
            <a:r>
              <a:rPr lang="ko-KR" altLang="en-US" sz="1350" dirty="0"/>
              <a:t>코드</a:t>
            </a:r>
          </a:p>
        </p:txBody>
      </p:sp>
      <p:sp>
        <p:nvSpPr>
          <p:cNvPr id="37" name="말풍선: 사각형 36">
            <a:extLst>
              <a:ext uri="{FF2B5EF4-FFF2-40B4-BE49-F238E27FC236}">
                <a16:creationId xmlns:a16="http://schemas.microsoft.com/office/drawing/2014/main" id="{80AE3F69-AD48-4491-BF5B-8F3BFB325ABB}"/>
              </a:ext>
            </a:extLst>
          </p:cNvPr>
          <p:cNvSpPr/>
          <p:nvPr/>
        </p:nvSpPr>
        <p:spPr>
          <a:xfrm>
            <a:off x="2800350" y="4997762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RFID</a:t>
            </a:r>
            <a:endParaRPr lang="ko-KR" altLang="en-US" sz="1350" dirty="0"/>
          </a:p>
        </p:txBody>
      </p:sp>
      <p:sp>
        <p:nvSpPr>
          <p:cNvPr id="38" name="말풍선: 사각형 37">
            <a:extLst>
              <a:ext uri="{FF2B5EF4-FFF2-40B4-BE49-F238E27FC236}">
                <a16:creationId xmlns:a16="http://schemas.microsoft.com/office/drawing/2014/main" id="{A1E88188-1D5B-4897-AA9B-79D2D3E7DD38}"/>
              </a:ext>
            </a:extLst>
          </p:cNvPr>
          <p:cNvSpPr/>
          <p:nvPr/>
        </p:nvSpPr>
        <p:spPr>
          <a:xfrm>
            <a:off x="476250" y="4997762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HTML</a:t>
            </a:r>
            <a:endParaRPr lang="ko-KR" altLang="en-US" sz="1350" dirty="0"/>
          </a:p>
        </p:txBody>
      </p:sp>
      <p:sp>
        <p:nvSpPr>
          <p:cNvPr id="39" name="말풍선: 사각형 38">
            <a:extLst>
              <a:ext uri="{FF2B5EF4-FFF2-40B4-BE49-F238E27FC236}">
                <a16:creationId xmlns:a16="http://schemas.microsoft.com/office/drawing/2014/main" id="{4EF4B4A0-D8EE-4319-B8C2-BDE25553CE9C}"/>
              </a:ext>
            </a:extLst>
          </p:cNvPr>
          <p:cNvSpPr/>
          <p:nvPr/>
        </p:nvSpPr>
        <p:spPr>
          <a:xfrm>
            <a:off x="4791075" y="3824288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50" dirty="0"/>
              <a:t>안드로이드</a:t>
            </a:r>
          </a:p>
        </p:txBody>
      </p:sp>
      <p:sp>
        <p:nvSpPr>
          <p:cNvPr id="40" name="말풍선: 사각형 39">
            <a:extLst>
              <a:ext uri="{FF2B5EF4-FFF2-40B4-BE49-F238E27FC236}">
                <a16:creationId xmlns:a16="http://schemas.microsoft.com/office/drawing/2014/main" id="{C8553DF5-4239-4E2D-BB9C-33CDB802599B}"/>
              </a:ext>
            </a:extLst>
          </p:cNvPr>
          <p:cNvSpPr/>
          <p:nvPr/>
        </p:nvSpPr>
        <p:spPr>
          <a:xfrm>
            <a:off x="5233988" y="4642613"/>
            <a:ext cx="1752600" cy="619125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50" dirty="0"/>
              <a:t>PC</a:t>
            </a:r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2898715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2277914-9CFD-9C47-AC2F-61E2032FF06D}"/>
              </a:ext>
            </a:extLst>
          </p:cNvPr>
          <p:cNvSpPr/>
          <p:nvPr/>
        </p:nvSpPr>
        <p:spPr>
          <a:xfrm>
            <a:off x="0" y="-1"/>
            <a:ext cx="9144000" cy="3603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C4BBD3-5E6D-7240-BA22-4D49D37105D4}"/>
              </a:ext>
            </a:extLst>
          </p:cNvPr>
          <p:cNvSpPr/>
          <p:nvPr/>
        </p:nvSpPr>
        <p:spPr>
          <a:xfrm>
            <a:off x="0" y="6792169"/>
            <a:ext cx="9144000" cy="821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gular Pentagon 26">
            <a:extLst>
              <a:ext uri="{FF2B5EF4-FFF2-40B4-BE49-F238E27FC236}">
                <a16:creationId xmlns:a16="http://schemas.microsoft.com/office/drawing/2014/main" id="{D458435E-3D63-1F43-96E7-28F514EB9296}"/>
              </a:ext>
            </a:extLst>
          </p:cNvPr>
          <p:cNvSpPr/>
          <p:nvPr/>
        </p:nvSpPr>
        <p:spPr>
          <a:xfrm>
            <a:off x="190134" y="664435"/>
            <a:ext cx="101651" cy="96810"/>
          </a:xfrm>
          <a:prstGeom prst="pentag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456CFD-23BA-3445-9151-0BE149AA942A}"/>
              </a:ext>
            </a:extLst>
          </p:cNvPr>
          <p:cNvSpPr txBox="1"/>
          <p:nvPr/>
        </p:nvSpPr>
        <p:spPr>
          <a:xfrm>
            <a:off x="412629" y="4616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rgbClr val="595959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인원구성</a:t>
            </a:r>
            <a:endParaRPr lang="en-US" altLang="ko-KR" sz="1200" b="1" spc="300" dirty="0">
              <a:solidFill>
                <a:srgbClr val="595959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712E4A-E036-7449-AAF7-48318ED14F8D}"/>
              </a:ext>
            </a:extLst>
          </p:cNvPr>
          <p:cNvSpPr txBox="1"/>
          <p:nvPr/>
        </p:nvSpPr>
        <p:spPr>
          <a:xfrm>
            <a:off x="2833999" y="37215"/>
            <a:ext cx="1047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bg2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기존 사례</a:t>
            </a:r>
            <a:endParaRPr lang="en-US" altLang="ko-KR" sz="1200" b="1" spc="300" dirty="0">
              <a:solidFill>
                <a:schemeClr val="bg2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054A86-DF30-864A-84E1-924815F8E9F9}"/>
              </a:ext>
            </a:extLst>
          </p:cNvPr>
          <p:cNvSpPr txBox="1"/>
          <p:nvPr/>
        </p:nvSpPr>
        <p:spPr>
          <a:xfrm>
            <a:off x="5355894" y="3721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3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문제제기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039703-3710-EB42-BEAB-B37C1EA967C9}"/>
              </a:ext>
            </a:extLst>
          </p:cNvPr>
          <p:cNvSpPr txBox="1"/>
          <p:nvPr/>
        </p:nvSpPr>
        <p:spPr>
          <a:xfrm>
            <a:off x="7777264" y="3721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해결방안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F80EEB-AF69-1A42-A820-5126911E2F15}"/>
              </a:ext>
            </a:extLst>
          </p:cNvPr>
          <p:cNvSpPr txBox="1"/>
          <p:nvPr/>
        </p:nvSpPr>
        <p:spPr>
          <a:xfrm>
            <a:off x="7508488" y="6595088"/>
            <a:ext cx="16642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9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2019. 07. 11 Privacy Enhancement Reward</a:t>
            </a:r>
            <a:endParaRPr lang="ko-KR" altLang="en-US" sz="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639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145E3D82-0A06-49C3-9351-B14FAFBC1DD6}"/>
              </a:ext>
            </a:extLst>
          </p:cNvPr>
          <p:cNvSpPr/>
          <p:nvPr/>
        </p:nvSpPr>
        <p:spPr>
          <a:xfrm>
            <a:off x="1051751" y="6205519"/>
            <a:ext cx="7040498" cy="3895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>
                <a:solidFill>
                  <a:schemeClr val="bg1"/>
                </a:solidFill>
              </a:rPr>
              <a:t>신고 절차에 대한 조사</a:t>
            </a:r>
            <a:endParaRPr lang="en-US" altLang="ko-KR" sz="1800" b="1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C4D83C2-5C2B-493B-9657-237E87659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15" y="378445"/>
            <a:ext cx="1306285" cy="974106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3CFEA772-56E6-4919-84CB-83F5B4C01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621" y="1547610"/>
            <a:ext cx="8086024" cy="4174877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89F1F39-3AFA-4B4E-849A-FA3023DD13F6}"/>
              </a:ext>
            </a:extLst>
          </p:cNvPr>
          <p:cNvSpPr txBox="1"/>
          <p:nvPr/>
        </p:nvSpPr>
        <p:spPr>
          <a:xfrm>
            <a:off x="291784" y="576579"/>
            <a:ext cx="49867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spc="3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마인드 맵핑</a:t>
            </a:r>
            <a:endParaRPr lang="en-US" altLang="ko-KR" sz="1800" b="1" spc="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7809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2277914-9CFD-9C47-AC2F-61E2032FF06D}"/>
              </a:ext>
            </a:extLst>
          </p:cNvPr>
          <p:cNvSpPr/>
          <p:nvPr/>
        </p:nvSpPr>
        <p:spPr>
          <a:xfrm>
            <a:off x="0" y="-1"/>
            <a:ext cx="9144000" cy="3603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C4BBD3-5E6D-7240-BA22-4D49D37105D4}"/>
              </a:ext>
            </a:extLst>
          </p:cNvPr>
          <p:cNvSpPr/>
          <p:nvPr/>
        </p:nvSpPr>
        <p:spPr>
          <a:xfrm>
            <a:off x="0" y="6792169"/>
            <a:ext cx="9144000" cy="8213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gular Pentagon 26">
            <a:extLst>
              <a:ext uri="{FF2B5EF4-FFF2-40B4-BE49-F238E27FC236}">
                <a16:creationId xmlns:a16="http://schemas.microsoft.com/office/drawing/2014/main" id="{D458435E-3D63-1F43-96E7-28F514EB9296}"/>
              </a:ext>
            </a:extLst>
          </p:cNvPr>
          <p:cNvSpPr/>
          <p:nvPr/>
        </p:nvSpPr>
        <p:spPr>
          <a:xfrm>
            <a:off x="190134" y="664435"/>
            <a:ext cx="101651" cy="96810"/>
          </a:xfrm>
          <a:prstGeom prst="pentagon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456CFD-23BA-3445-9151-0BE149AA942A}"/>
              </a:ext>
            </a:extLst>
          </p:cNvPr>
          <p:cNvSpPr txBox="1"/>
          <p:nvPr/>
        </p:nvSpPr>
        <p:spPr>
          <a:xfrm>
            <a:off x="412629" y="46164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rgbClr val="595959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인원구성</a:t>
            </a:r>
            <a:endParaRPr lang="en-US" altLang="ko-KR" sz="1200" b="1" spc="300" dirty="0">
              <a:solidFill>
                <a:srgbClr val="595959"/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712E4A-E036-7449-AAF7-48318ED14F8D}"/>
              </a:ext>
            </a:extLst>
          </p:cNvPr>
          <p:cNvSpPr txBox="1"/>
          <p:nvPr/>
        </p:nvSpPr>
        <p:spPr>
          <a:xfrm>
            <a:off x="2833999" y="37215"/>
            <a:ext cx="10470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bg2">
                    <a:lumMod val="5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기존 사례</a:t>
            </a:r>
            <a:endParaRPr lang="en-US" altLang="ko-KR" sz="1200" b="1" spc="300" dirty="0">
              <a:solidFill>
                <a:schemeClr val="bg2">
                  <a:lumMod val="5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054A86-DF30-864A-84E1-924815F8E9F9}"/>
              </a:ext>
            </a:extLst>
          </p:cNvPr>
          <p:cNvSpPr txBox="1"/>
          <p:nvPr/>
        </p:nvSpPr>
        <p:spPr>
          <a:xfrm>
            <a:off x="5355894" y="37215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spc="300" dirty="0">
                <a:solidFill>
                  <a:schemeClr val="bg1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문제제기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039703-3710-EB42-BEAB-B37C1EA967C9}"/>
              </a:ext>
            </a:extLst>
          </p:cNvPr>
          <p:cNvSpPr txBox="1"/>
          <p:nvPr/>
        </p:nvSpPr>
        <p:spPr>
          <a:xfrm>
            <a:off x="7777264" y="3721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해결방안</a:t>
            </a:r>
            <a:endParaRPr lang="en-US" altLang="ko-KR" sz="1200" b="1" spc="300" dirty="0">
              <a:solidFill>
                <a:schemeClr val="tx1">
                  <a:lumMod val="65000"/>
                  <a:lumOff val="3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F80EEB-AF69-1A42-A820-5126911E2F15}"/>
              </a:ext>
            </a:extLst>
          </p:cNvPr>
          <p:cNvSpPr txBox="1"/>
          <p:nvPr/>
        </p:nvSpPr>
        <p:spPr>
          <a:xfrm>
            <a:off x="7508488" y="6595088"/>
            <a:ext cx="16642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6394D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2019. 07. 11 Privacy Enhancement Reward</a:t>
            </a:r>
            <a:endParaRPr lang="ko-KR" altLang="en-US" sz="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6394D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145E3D82-0A06-49C3-9351-B14FAFBC1DD6}"/>
              </a:ext>
            </a:extLst>
          </p:cNvPr>
          <p:cNvSpPr/>
          <p:nvPr/>
        </p:nvSpPr>
        <p:spPr>
          <a:xfrm>
            <a:off x="1051751" y="6205519"/>
            <a:ext cx="7040498" cy="389569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b="1" dirty="0">
                <a:solidFill>
                  <a:schemeClr val="bg1"/>
                </a:solidFill>
              </a:rPr>
              <a:t>신고 절차에 대한 조사</a:t>
            </a:r>
            <a:endParaRPr lang="en-US" altLang="ko-KR" sz="1800" b="1" dirty="0">
              <a:solidFill>
                <a:schemeClr val="bg1"/>
              </a:solidFill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FC4D83C2-5C2B-493B-9657-237E87659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15" y="378445"/>
            <a:ext cx="1306285" cy="97410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89F1F39-3AFA-4B4E-849A-FA3023DD13F6}"/>
              </a:ext>
            </a:extLst>
          </p:cNvPr>
          <p:cNvSpPr txBox="1"/>
          <p:nvPr/>
        </p:nvSpPr>
        <p:spPr>
          <a:xfrm>
            <a:off x="291784" y="576579"/>
            <a:ext cx="49867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spc="3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컨셉트 개발</a:t>
            </a:r>
            <a:endParaRPr lang="en-US" altLang="ko-KR" sz="1800" b="1" spc="3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00A2C9FD-9D00-46A4-980F-149BBFDF97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239" y="945911"/>
            <a:ext cx="7240010" cy="519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59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4743</TotalTime>
  <Words>364</Words>
  <Application>Microsoft Office PowerPoint</Application>
  <PresentationFormat>화면 슬라이드 쇼(4:3)</PresentationFormat>
  <Paragraphs>134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나눔바른고딕</vt:lpstr>
      <vt:lpstr>맑은 고딕</vt:lpstr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아이디어 검토&amp; 분류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김대종</dc:creator>
  <cp:lastModifiedBy>장 현광</cp:lastModifiedBy>
  <cp:revision>300</cp:revision>
  <cp:lastPrinted>2019-07-10T13:08:45Z</cp:lastPrinted>
  <dcterms:created xsi:type="dcterms:W3CDTF">2019-07-04T16:55:53Z</dcterms:created>
  <dcterms:modified xsi:type="dcterms:W3CDTF">2021-10-26T10:12:56Z</dcterms:modified>
</cp:coreProperties>
</file>

<file path=docProps/thumbnail.jpeg>
</file>